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9" r:id="rId2"/>
    <p:sldId id="260" r:id="rId3"/>
    <p:sldId id="261" r:id="rId4"/>
    <p:sldId id="266" r:id="rId5"/>
    <p:sldId id="262" r:id="rId6"/>
    <p:sldId id="263" r:id="rId7"/>
    <p:sldId id="264" r:id="rId8"/>
    <p:sldId id="265" r:id="rId9"/>
    <p:sldId id="267" r:id="rId10"/>
    <p:sldId id="268" r:id="rId11"/>
    <p:sldId id="269" r:id="rId12"/>
    <p:sldId id="270" r:id="rId13"/>
    <p:sldId id="271" r:id="rId14"/>
    <p:sldId id="272" r:id="rId15"/>
    <p:sldId id="274"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6041" autoAdjust="0"/>
  </p:normalViewPr>
  <p:slideViewPr>
    <p:cSldViewPr snapToGrid="0">
      <p:cViewPr varScale="1">
        <p:scale>
          <a:sx n="83" d="100"/>
          <a:sy n="83" d="100"/>
        </p:scale>
        <p:origin x="45" y="468"/>
      </p:cViewPr>
      <p:guideLst/>
    </p:cSldViewPr>
  </p:slideViewPr>
  <p:outlineViewPr>
    <p:cViewPr>
      <p:scale>
        <a:sx n="33" d="100"/>
        <a:sy n="33" d="100"/>
      </p:scale>
      <p:origin x="0" y="-47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6957F-AAB7-4AF0-98D9-943B855A529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ECAFEB2-05E0-487A-944B-113FBBC2D639}">
      <dgm:prSet phldrT="[Text]"/>
      <dgm:spPr/>
      <dgm:t>
        <a:bodyPr/>
        <a:lstStyle/>
        <a:p>
          <a:r>
            <a:rPr lang="en-US" dirty="0"/>
            <a:t>Experiential and Creative Methods</a:t>
          </a:r>
        </a:p>
      </dgm:t>
    </dgm:pt>
    <dgm:pt modelId="{8671C1D3-BA81-4545-9D06-D4BF7E3EFC6C}" type="parTrans" cxnId="{AADAE6F6-EA00-45ED-A507-48A2B988D0AE}">
      <dgm:prSet/>
      <dgm:spPr/>
      <dgm:t>
        <a:bodyPr/>
        <a:lstStyle/>
        <a:p>
          <a:endParaRPr lang="en-US"/>
        </a:p>
      </dgm:t>
    </dgm:pt>
    <dgm:pt modelId="{0A8BAEBE-74F5-4079-AAE9-569B2158D07F}" type="sibTrans" cxnId="{AADAE6F6-EA00-45ED-A507-48A2B988D0AE}">
      <dgm:prSet/>
      <dgm:spPr/>
      <dgm:t>
        <a:bodyPr/>
        <a:lstStyle/>
        <a:p>
          <a:endParaRPr lang="en-US"/>
        </a:p>
      </dgm:t>
    </dgm:pt>
    <dgm:pt modelId="{600A1C3C-5BD5-4337-958A-D79309D4D3F1}">
      <dgm:prSet phldrT="[Text]" custT="1"/>
      <dgm:spPr/>
      <dgm:t>
        <a:bodyPr/>
        <a:lstStyle/>
        <a:p>
          <a:r>
            <a:rPr lang="en-US" sz="2800" b="1" dirty="0"/>
            <a:t>Adventure Therapy</a:t>
          </a:r>
        </a:p>
      </dgm:t>
    </dgm:pt>
    <dgm:pt modelId="{ECA3CB68-1C07-4B93-9E42-425B7E2745DC}" type="parTrans" cxnId="{6C3E1D88-3BC0-4C45-8863-E5CF2F5F18BD}">
      <dgm:prSet/>
      <dgm:spPr/>
      <dgm:t>
        <a:bodyPr/>
        <a:lstStyle/>
        <a:p>
          <a:endParaRPr lang="en-US"/>
        </a:p>
      </dgm:t>
    </dgm:pt>
    <dgm:pt modelId="{26F77F52-301B-4E9E-B54B-655D305CF385}" type="sibTrans" cxnId="{6C3E1D88-3BC0-4C45-8863-E5CF2F5F18BD}">
      <dgm:prSet/>
      <dgm:spPr/>
      <dgm:t>
        <a:bodyPr/>
        <a:lstStyle/>
        <a:p>
          <a:endParaRPr lang="en-US"/>
        </a:p>
      </dgm:t>
    </dgm:pt>
    <dgm:pt modelId="{70D6D657-DA63-4EAF-8D59-AA009DF8BC4B}">
      <dgm:prSet phldrT="[Text]"/>
      <dgm:spPr/>
      <dgm:t>
        <a:bodyPr/>
        <a:lstStyle/>
        <a:p>
          <a:r>
            <a:rPr lang="en-US" dirty="0"/>
            <a:t>Play, Art, Animal, Ecotherapy, etc.</a:t>
          </a:r>
        </a:p>
      </dgm:t>
    </dgm:pt>
    <dgm:pt modelId="{F3C75D69-B39F-4D37-A042-5832E306666A}" type="parTrans" cxnId="{E8D28799-10D7-4591-8005-2EDAE06DB49E}">
      <dgm:prSet/>
      <dgm:spPr/>
      <dgm:t>
        <a:bodyPr/>
        <a:lstStyle/>
        <a:p>
          <a:endParaRPr lang="en-US"/>
        </a:p>
      </dgm:t>
    </dgm:pt>
    <dgm:pt modelId="{74862099-D885-4729-A9D2-152706F52062}" type="sibTrans" cxnId="{E8D28799-10D7-4591-8005-2EDAE06DB49E}">
      <dgm:prSet/>
      <dgm:spPr/>
      <dgm:t>
        <a:bodyPr/>
        <a:lstStyle/>
        <a:p>
          <a:endParaRPr lang="en-US"/>
        </a:p>
      </dgm:t>
    </dgm:pt>
    <dgm:pt modelId="{26708E90-14B8-4642-96A9-86E35267792F}">
      <dgm:prSet phldrT="[Text]"/>
      <dgm:spPr/>
      <dgm:t>
        <a:bodyPr/>
        <a:lstStyle/>
        <a:p>
          <a:r>
            <a:rPr lang="en-US" b="1" dirty="0"/>
            <a:t>Wilderness Therapy</a:t>
          </a:r>
        </a:p>
      </dgm:t>
    </dgm:pt>
    <dgm:pt modelId="{47C9BD0F-7CF2-4659-8496-2DFC0CA7D61D}" type="parTrans" cxnId="{FE7F4B1B-5BCB-490E-96C6-271ACC9553AD}">
      <dgm:prSet/>
      <dgm:spPr/>
      <dgm:t>
        <a:bodyPr/>
        <a:lstStyle/>
        <a:p>
          <a:endParaRPr lang="en-US"/>
        </a:p>
      </dgm:t>
    </dgm:pt>
    <dgm:pt modelId="{CF85B781-BB5D-4311-BE9C-D2B626CD8355}" type="sibTrans" cxnId="{FE7F4B1B-5BCB-490E-96C6-271ACC9553AD}">
      <dgm:prSet/>
      <dgm:spPr/>
      <dgm:t>
        <a:bodyPr/>
        <a:lstStyle/>
        <a:p>
          <a:endParaRPr lang="en-US"/>
        </a:p>
      </dgm:t>
    </dgm:pt>
    <dgm:pt modelId="{91B3A4B5-5134-4CAE-B167-A5126722032F}">
      <dgm:prSet phldrT="[Text]"/>
      <dgm:spPr/>
      <dgm:t>
        <a:bodyPr/>
        <a:lstStyle/>
        <a:p>
          <a:r>
            <a:rPr lang="en-US" b="1" dirty="0"/>
            <a:t>High/Low Ropes</a:t>
          </a:r>
        </a:p>
      </dgm:t>
    </dgm:pt>
    <dgm:pt modelId="{E417AA4B-DA09-4954-941F-7B92B45AB236}" type="parTrans" cxnId="{FA5CF14B-8BB8-40BC-A6F1-76D495FB54F7}">
      <dgm:prSet/>
      <dgm:spPr/>
      <dgm:t>
        <a:bodyPr/>
        <a:lstStyle/>
        <a:p>
          <a:endParaRPr lang="en-US"/>
        </a:p>
      </dgm:t>
    </dgm:pt>
    <dgm:pt modelId="{D8223D79-4F75-445C-A64E-C08BB23CF022}" type="sibTrans" cxnId="{FA5CF14B-8BB8-40BC-A6F1-76D495FB54F7}">
      <dgm:prSet/>
      <dgm:spPr/>
      <dgm:t>
        <a:bodyPr/>
        <a:lstStyle/>
        <a:p>
          <a:endParaRPr lang="en-US"/>
        </a:p>
      </dgm:t>
    </dgm:pt>
    <dgm:pt modelId="{AA1C73E3-2E9D-45F6-87D6-65F54BF7B568}">
      <dgm:prSet phldrT="[Text]"/>
      <dgm:spPr/>
      <dgm:t>
        <a:bodyPr/>
        <a:lstStyle/>
        <a:p>
          <a:r>
            <a:rPr lang="en-US" b="1" dirty="0"/>
            <a:t>Smaller Initiatives</a:t>
          </a:r>
        </a:p>
      </dgm:t>
    </dgm:pt>
    <dgm:pt modelId="{55617266-E867-4247-8A72-62D4A384A21F}" type="parTrans" cxnId="{30284E7B-A842-4C6F-AAE9-63841DB7B862}">
      <dgm:prSet/>
      <dgm:spPr/>
      <dgm:t>
        <a:bodyPr/>
        <a:lstStyle/>
        <a:p>
          <a:endParaRPr lang="en-US"/>
        </a:p>
      </dgm:t>
    </dgm:pt>
    <dgm:pt modelId="{5654AA65-76E0-4EDB-A0BC-08124851442C}" type="sibTrans" cxnId="{30284E7B-A842-4C6F-AAE9-63841DB7B862}">
      <dgm:prSet/>
      <dgm:spPr/>
      <dgm:t>
        <a:bodyPr/>
        <a:lstStyle/>
        <a:p>
          <a:endParaRPr lang="en-US"/>
        </a:p>
      </dgm:t>
    </dgm:pt>
    <dgm:pt modelId="{AEF417EB-2FE5-40BA-8347-19E3590E2C3E}" type="pres">
      <dgm:prSet presAssocID="{8BD6957F-AAB7-4AF0-98D9-943B855A529B}" presName="hierChild1" presStyleCnt="0">
        <dgm:presLayoutVars>
          <dgm:chPref val="1"/>
          <dgm:dir/>
          <dgm:animOne val="branch"/>
          <dgm:animLvl val="lvl"/>
          <dgm:resizeHandles/>
        </dgm:presLayoutVars>
      </dgm:prSet>
      <dgm:spPr/>
    </dgm:pt>
    <dgm:pt modelId="{5EC21637-88ED-4125-9300-F3C3AB679973}" type="pres">
      <dgm:prSet presAssocID="{2ECAFEB2-05E0-487A-944B-113FBBC2D639}" presName="hierRoot1" presStyleCnt="0"/>
      <dgm:spPr/>
    </dgm:pt>
    <dgm:pt modelId="{D6193969-1F61-4586-A59F-B8DB18C7A4B4}" type="pres">
      <dgm:prSet presAssocID="{2ECAFEB2-05E0-487A-944B-113FBBC2D639}" presName="composite" presStyleCnt="0"/>
      <dgm:spPr/>
    </dgm:pt>
    <dgm:pt modelId="{3A66F875-5120-487B-BC1B-210C7D3E83C5}" type="pres">
      <dgm:prSet presAssocID="{2ECAFEB2-05E0-487A-944B-113FBBC2D639}" presName="background" presStyleLbl="node0" presStyleIdx="0" presStyleCnt="1"/>
      <dgm:spPr/>
    </dgm:pt>
    <dgm:pt modelId="{BEFA61C4-8EE7-4484-8D34-E1FB5ADFC30E}" type="pres">
      <dgm:prSet presAssocID="{2ECAFEB2-05E0-487A-944B-113FBBC2D639}" presName="text" presStyleLbl="fgAcc0" presStyleIdx="0" presStyleCnt="1">
        <dgm:presLayoutVars>
          <dgm:chPref val="3"/>
        </dgm:presLayoutVars>
      </dgm:prSet>
      <dgm:spPr/>
    </dgm:pt>
    <dgm:pt modelId="{22FC276B-B599-46E7-A783-2D1A6EAD7C54}" type="pres">
      <dgm:prSet presAssocID="{2ECAFEB2-05E0-487A-944B-113FBBC2D639}" presName="hierChild2" presStyleCnt="0"/>
      <dgm:spPr/>
    </dgm:pt>
    <dgm:pt modelId="{7366FCC2-F600-44BE-A723-8E9ABDF99ECA}" type="pres">
      <dgm:prSet presAssocID="{ECA3CB68-1C07-4B93-9E42-425B7E2745DC}" presName="Name10" presStyleLbl="parChTrans1D2" presStyleIdx="0" presStyleCnt="2"/>
      <dgm:spPr/>
    </dgm:pt>
    <dgm:pt modelId="{63DC960F-41B0-40AC-94A7-0D227238B98A}" type="pres">
      <dgm:prSet presAssocID="{600A1C3C-5BD5-4337-958A-D79309D4D3F1}" presName="hierRoot2" presStyleCnt="0"/>
      <dgm:spPr/>
    </dgm:pt>
    <dgm:pt modelId="{AAC83630-5445-46C8-B819-69A9AA2678FB}" type="pres">
      <dgm:prSet presAssocID="{600A1C3C-5BD5-4337-958A-D79309D4D3F1}" presName="composite2" presStyleCnt="0"/>
      <dgm:spPr/>
    </dgm:pt>
    <dgm:pt modelId="{08E1E1DF-8F8A-4682-8BD6-480616653C13}" type="pres">
      <dgm:prSet presAssocID="{600A1C3C-5BD5-4337-958A-D79309D4D3F1}" presName="background2" presStyleLbl="node2" presStyleIdx="0" presStyleCnt="2"/>
      <dgm:spPr/>
    </dgm:pt>
    <dgm:pt modelId="{3ECAEF8A-35B9-40BC-BCFB-565470791319}" type="pres">
      <dgm:prSet presAssocID="{600A1C3C-5BD5-4337-958A-D79309D4D3F1}" presName="text2" presStyleLbl="fgAcc2" presStyleIdx="0" presStyleCnt="2" custScaleX="98918" custScaleY="90824">
        <dgm:presLayoutVars>
          <dgm:chPref val="3"/>
        </dgm:presLayoutVars>
      </dgm:prSet>
      <dgm:spPr/>
    </dgm:pt>
    <dgm:pt modelId="{4D92497C-A7D1-45B7-A042-C0ED24745023}" type="pres">
      <dgm:prSet presAssocID="{600A1C3C-5BD5-4337-958A-D79309D4D3F1}" presName="hierChild3" presStyleCnt="0"/>
      <dgm:spPr/>
    </dgm:pt>
    <dgm:pt modelId="{25E6D691-3BFA-4D03-80EA-7781787EE0B1}" type="pres">
      <dgm:prSet presAssocID="{47C9BD0F-7CF2-4659-8496-2DFC0CA7D61D}" presName="Name17" presStyleLbl="parChTrans1D3" presStyleIdx="0" presStyleCnt="3"/>
      <dgm:spPr/>
    </dgm:pt>
    <dgm:pt modelId="{EFDE215C-C912-47AC-99D8-436816F685FD}" type="pres">
      <dgm:prSet presAssocID="{26708E90-14B8-4642-96A9-86E35267792F}" presName="hierRoot3" presStyleCnt="0"/>
      <dgm:spPr/>
    </dgm:pt>
    <dgm:pt modelId="{9C387022-E887-433B-93A6-0514C84A484B}" type="pres">
      <dgm:prSet presAssocID="{26708E90-14B8-4642-96A9-86E35267792F}" presName="composite3" presStyleCnt="0"/>
      <dgm:spPr/>
    </dgm:pt>
    <dgm:pt modelId="{BA1CFC30-1F88-4D55-BAB3-28CFA27EB90C}" type="pres">
      <dgm:prSet presAssocID="{26708E90-14B8-4642-96A9-86E35267792F}" presName="background3" presStyleLbl="node3" presStyleIdx="0" presStyleCnt="3"/>
      <dgm:spPr/>
    </dgm:pt>
    <dgm:pt modelId="{B5FA49F5-0650-42A9-82DB-A458A5143954}" type="pres">
      <dgm:prSet presAssocID="{26708E90-14B8-4642-96A9-86E35267792F}" presName="text3" presStyleLbl="fgAcc3" presStyleIdx="0" presStyleCnt="3">
        <dgm:presLayoutVars>
          <dgm:chPref val="3"/>
        </dgm:presLayoutVars>
      </dgm:prSet>
      <dgm:spPr/>
    </dgm:pt>
    <dgm:pt modelId="{3515C915-F90C-45BD-B19C-6C4CE06440B5}" type="pres">
      <dgm:prSet presAssocID="{26708E90-14B8-4642-96A9-86E35267792F}" presName="hierChild4" presStyleCnt="0"/>
      <dgm:spPr/>
    </dgm:pt>
    <dgm:pt modelId="{088D7A49-39E3-463F-BE05-3FBC6FFEB09A}" type="pres">
      <dgm:prSet presAssocID="{E417AA4B-DA09-4954-941F-7B92B45AB236}" presName="Name17" presStyleLbl="parChTrans1D3" presStyleIdx="1" presStyleCnt="3"/>
      <dgm:spPr/>
    </dgm:pt>
    <dgm:pt modelId="{A34592AE-03A0-420C-8A2B-E268D1412AB7}" type="pres">
      <dgm:prSet presAssocID="{91B3A4B5-5134-4CAE-B167-A5126722032F}" presName="hierRoot3" presStyleCnt="0"/>
      <dgm:spPr/>
    </dgm:pt>
    <dgm:pt modelId="{552FDB37-BE20-41BC-B85E-4DE313FB321D}" type="pres">
      <dgm:prSet presAssocID="{91B3A4B5-5134-4CAE-B167-A5126722032F}" presName="composite3" presStyleCnt="0"/>
      <dgm:spPr/>
    </dgm:pt>
    <dgm:pt modelId="{621A4038-0787-420F-A19A-475998499C36}" type="pres">
      <dgm:prSet presAssocID="{91B3A4B5-5134-4CAE-B167-A5126722032F}" presName="background3" presStyleLbl="node3" presStyleIdx="1" presStyleCnt="3"/>
      <dgm:spPr/>
    </dgm:pt>
    <dgm:pt modelId="{61B03A46-B418-4A34-BDC7-2703C89FC4A2}" type="pres">
      <dgm:prSet presAssocID="{91B3A4B5-5134-4CAE-B167-A5126722032F}" presName="text3" presStyleLbl="fgAcc3" presStyleIdx="1" presStyleCnt="3">
        <dgm:presLayoutVars>
          <dgm:chPref val="3"/>
        </dgm:presLayoutVars>
      </dgm:prSet>
      <dgm:spPr/>
    </dgm:pt>
    <dgm:pt modelId="{CBBC0590-7DBB-46AC-8252-7D194814A706}" type="pres">
      <dgm:prSet presAssocID="{91B3A4B5-5134-4CAE-B167-A5126722032F}" presName="hierChild4" presStyleCnt="0"/>
      <dgm:spPr/>
    </dgm:pt>
    <dgm:pt modelId="{A26DEFDD-D054-4681-91F8-0E6177509C7C}" type="pres">
      <dgm:prSet presAssocID="{55617266-E867-4247-8A72-62D4A384A21F}" presName="Name17" presStyleLbl="parChTrans1D3" presStyleIdx="2" presStyleCnt="3"/>
      <dgm:spPr/>
    </dgm:pt>
    <dgm:pt modelId="{73F75837-7AFF-4F95-87D9-535B78B3DC90}" type="pres">
      <dgm:prSet presAssocID="{AA1C73E3-2E9D-45F6-87D6-65F54BF7B568}" presName="hierRoot3" presStyleCnt="0"/>
      <dgm:spPr/>
    </dgm:pt>
    <dgm:pt modelId="{B69248B9-D658-4EA7-AEAF-82424AADE4B6}" type="pres">
      <dgm:prSet presAssocID="{AA1C73E3-2E9D-45F6-87D6-65F54BF7B568}" presName="composite3" presStyleCnt="0"/>
      <dgm:spPr/>
    </dgm:pt>
    <dgm:pt modelId="{710DBAE4-488D-4F3B-9B78-F3D16BAF2B40}" type="pres">
      <dgm:prSet presAssocID="{AA1C73E3-2E9D-45F6-87D6-65F54BF7B568}" presName="background3" presStyleLbl="node3" presStyleIdx="2" presStyleCnt="3"/>
      <dgm:spPr/>
    </dgm:pt>
    <dgm:pt modelId="{2898A91F-63E3-44FB-8429-C0C04381113A}" type="pres">
      <dgm:prSet presAssocID="{AA1C73E3-2E9D-45F6-87D6-65F54BF7B568}" presName="text3" presStyleLbl="fgAcc3" presStyleIdx="2" presStyleCnt="3">
        <dgm:presLayoutVars>
          <dgm:chPref val="3"/>
        </dgm:presLayoutVars>
      </dgm:prSet>
      <dgm:spPr/>
    </dgm:pt>
    <dgm:pt modelId="{A4B2ADD1-B81B-4AC2-98C5-10F0936376F0}" type="pres">
      <dgm:prSet presAssocID="{AA1C73E3-2E9D-45F6-87D6-65F54BF7B568}" presName="hierChild4" presStyleCnt="0"/>
      <dgm:spPr/>
    </dgm:pt>
    <dgm:pt modelId="{60E1BB69-FE08-4B20-BF4A-810967F2027B}" type="pres">
      <dgm:prSet presAssocID="{F3C75D69-B39F-4D37-A042-5832E306666A}" presName="Name10" presStyleLbl="parChTrans1D2" presStyleIdx="1" presStyleCnt="2"/>
      <dgm:spPr/>
    </dgm:pt>
    <dgm:pt modelId="{0C375BFF-9575-4454-B0FA-7BE8B9DFBC3B}" type="pres">
      <dgm:prSet presAssocID="{70D6D657-DA63-4EAF-8D59-AA009DF8BC4B}" presName="hierRoot2" presStyleCnt="0"/>
      <dgm:spPr/>
    </dgm:pt>
    <dgm:pt modelId="{2FBEB4CA-5EB3-4244-819D-6F0C9A32071B}" type="pres">
      <dgm:prSet presAssocID="{70D6D657-DA63-4EAF-8D59-AA009DF8BC4B}" presName="composite2" presStyleCnt="0"/>
      <dgm:spPr/>
    </dgm:pt>
    <dgm:pt modelId="{4382ABA9-B051-4E68-B80D-C95878815AFC}" type="pres">
      <dgm:prSet presAssocID="{70D6D657-DA63-4EAF-8D59-AA009DF8BC4B}" presName="background2" presStyleLbl="node2" presStyleIdx="1" presStyleCnt="2"/>
      <dgm:spPr/>
    </dgm:pt>
    <dgm:pt modelId="{199F1421-89C0-4926-B6C7-DC1D1B7426FD}" type="pres">
      <dgm:prSet presAssocID="{70D6D657-DA63-4EAF-8D59-AA009DF8BC4B}" presName="text2" presStyleLbl="fgAcc2" presStyleIdx="1" presStyleCnt="2" custLinFactNeighborX="-6677" custLinFactNeighborY="2629">
        <dgm:presLayoutVars>
          <dgm:chPref val="3"/>
        </dgm:presLayoutVars>
      </dgm:prSet>
      <dgm:spPr/>
    </dgm:pt>
    <dgm:pt modelId="{422AF512-4024-4861-A449-AF215C4FE1C1}" type="pres">
      <dgm:prSet presAssocID="{70D6D657-DA63-4EAF-8D59-AA009DF8BC4B}" presName="hierChild3" presStyleCnt="0"/>
      <dgm:spPr/>
    </dgm:pt>
  </dgm:ptLst>
  <dgm:cxnLst>
    <dgm:cxn modelId="{5F98D213-1FAD-431F-8E44-BFC151ACF75E}" type="presOf" srcId="{ECA3CB68-1C07-4B93-9E42-425B7E2745DC}" destId="{7366FCC2-F600-44BE-A723-8E9ABDF99ECA}" srcOrd="0" destOrd="0" presId="urn:microsoft.com/office/officeart/2005/8/layout/hierarchy1"/>
    <dgm:cxn modelId="{CDE3BD17-DFA5-45E2-9A87-DBC99C2B2181}" type="presOf" srcId="{E417AA4B-DA09-4954-941F-7B92B45AB236}" destId="{088D7A49-39E3-463F-BE05-3FBC6FFEB09A}" srcOrd="0" destOrd="0" presId="urn:microsoft.com/office/officeart/2005/8/layout/hierarchy1"/>
    <dgm:cxn modelId="{FE7F4B1B-5BCB-490E-96C6-271ACC9553AD}" srcId="{600A1C3C-5BD5-4337-958A-D79309D4D3F1}" destId="{26708E90-14B8-4642-96A9-86E35267792F}" srcOrd="0" destOrd="0" parTransId="{47C9BD0F-7CF2-4659-8496-2DFC0CA7D61D}" sibTransId="{CF85B781-BB5D-4311-BE9C-D2B626CD8355}"/>
    <dgm:cxn modelId="{7DD56031-4722-4E4D-8E4D-954F0E07A124}" type="presOf" srcId="{91B3A4B5-5134-4CAE-B167-A5126722032F}" destId="{61B03A46-B418-4A34-BDC7-2703C89FC4A2}" srcOrd="0" destOrd="0" presId="urn:microsoft.com/office/officeart/2005/8/layout/hierarchy1"/>
    <dgm:cxn modelId="{E9C05334-1BE8-480B-A71B-C9C861AE3508}" type="presOf" srcId="{47C9BD0F-7CF2-4659-8496-2DFC0CA7D61D}" destId="{25E6D691-3BFA-4D03-80EA-7781787EE0B1}" srcOrd="0" destOrd="0" presId="urn:microsoft.com/office/officeart/2005/8/layout/hierarchy1"/>
    <dgm:cxn modelId="{6A634C5E-0651-40A8-AD96-E1A9AF8B455C}" type="presOf" srcId="{2ECAFEB2-05E0-487A-944B-113FBBC2D639}" destId="{BEFA61C4-8EE7-4484-8D34-E1FB5ADFC30E}" srcOrd="0" destOrd="0" presId="urn:microsoft.com/office/officeart/2005/8/layout/hierarchy1"/>
    <dgm:cxn modelId="{FA5CF14B-8BB8-40BC-A6F1-76D495FB54F7}" srcId="{600A1C3C-5BD5-4337-958A-D79309D4D3F1}" destId="{91B3A4B5-5134-4CAE-B167-A5126722032F}" srcOrd="1" destOrd="0" parTransId="{E417AA4B-DA09-4954-941F-7B92B45AB236}" sibTransId="{D8223D79-4F75-445C-A64E-C08BB23CF022}"/>
    <dgm:cxn modelId="{E755DB75-0324-4EE0-910D-C51B554CB978}" type="presOf" srcId="{70D6D657-DA63-4EAF-8D59-AA009DF8BC4B}" destId="{199F1421-89C0-4926-B6C7-DC1D1B7426FD}" srcOrd="0" destOrd="0" presId="urn:microsoft.com/office/officeart/2005/8/layout/hierarchy1"/>
    <dgm:cxn modelId="{30284E7B-A842-4C6F-AAE9-63841DB7B862}" srcId="{600A1C3C-5BD5-4337-958A-D79309D4D3F1}" destId="{AA1C73E3-2E9D-45F6-87D6-65F54BF7B568}" srcOrd="2" destOrd="0" parTransId="{55617266-E867-4247-8A72-62D4A384A21F}" sibTransId="{5654AA65-76E0-4EDB-A0BC-08124851442C}"/>
    <dgm:cxn modelId="{6C3E1D88-3BC0-4C45-8863-E5CF2F5F18BD}" srcId="{2ECAFEB2-05E0-487A-944B-113FBBC2D639}" destId="{600A1C3C-5BD5-4337-958A-D79309D4D3F1}" srcOrd="0" destOrd="0" parTransId="{ECA3CB68-1C07-4B93-9E42-425B7E2745DC}" sibTransId="{26F77F52-301B-4E9E-B54B-655D305CF385}"/>
    <dgm:cxn modelId="{2321A38B-22EB-4D9C-B408-F36D40EF00E0}" type="presOf" srcId="{55617266-E867-4247-8A72-62D4A384A21F}" destId="{A26DEFDD-D054-4681-91F8-0E6177509C7C}" srcOrd="0" destOrd="0" presId="urn:microsoft.com/office/officeart/2005/8/layout/hierarchy1"/>
    <dgm:cxn modelId="{E8D28799-10D7-4591-8005-2EDAE06DB49E}" srcId="{2ECAFEB2-05E0-487A-944B-113FBBC2D639}" destId="{70D6D657-DA63-4EAF-8D59-AA009DF8BC4B}" srcOrd="1" destOrd="0" parTransId="{F3C75D69-B39F-4D37-A042-5832E306666A}" sibTransId="{74862099-D885-4729-A9D2-152706F52062}"/>
    <dgm:cxn modelId="{E9D8779D-C16C-498C-A22A-C846A5CCA7BE}" type="presOf" srcId="{F3C75D69-B39F-4D37-A042-5832E306666A}" destId="{60E1BB69-FE08-4B20-BF4A-810967F2027B}" srcOrd="0" destOrd="0" presId="urn:microsoft.com/office/officeart/2005/8/layout/hierarchy1"/>
    <dgm:cxn modelId="{1B38DDAC-2EF0-42CC-8334-EA7C377DD566}" type="presOf" srcId="{8BD6957F-AAB7-4AF0-98D9-943B855A529B}" destId="{AEF417EB-2FE5-40BA-8347-19E3590E2C3E}" srcOrd="0" destOrd="0" presId="urn:microsoft.com/office/officeart/2005/8/layout/hierarchy1"/>
    <dgm:cxn modelId="{E30E73D8-6221-4F70-8EB3-2005AF1384C1}" type="presOf" srcId="{600A1C3C-5BD5-4337-958A-D79309D4D3F1}" destId="{3ECAEF8A-35B9-40BC-BCFB-565470791319}" srcOrd="0" destOrd="0" presId="urn:microsoft.com/office/officeart/2005/8/layout/hierarchy1"/>
    <dgm:cxn modelId="{2F96A4D9-543D-46BC-B767-0FEF9FA68079}" type="presOf" srcId="{26708E90-14B8-4642-96A9-86E35267792F}" destId="{B5FA49F5-0650-42A9-82DB-A458A5143954}" srcOrd="0" destOrd="0" presId="urn:microsoft.com/office/officeart/2005/8/layout/hierarchy1"/>
    <dgm:cxn modelId="{AADAE6F6-EA00-45ED-A507-48A2B988D0AE}" srcId="{8BD6957F-AAB7-4AF0-98D9-943B855A529B}" destId="{2ECAFEB2-05E0-487A-944B-113FBBC2D639}" srcOrd="0" destOrd="0" parTransId="{8671C1D3-BA81-4545-9D06-D4BF7E3EFC6C}" sibTransId="{0A8BAEBE-74F5-4079-AAE9-569B2158D07F}"/>
    <dgm:cxn modelId="{327DAAFE-B0CF-4FC7-9BEF-C793FA386A75}" type="presOf" srcId="{AA1C73E3-2E9D-45F6-87D6-65F54BF7B568}" destId="{2898A91F-63E3-44FB-8429-C0C04381113A}" srcOrd="0" destOrd="0" presId="urn:microsoft.com/office/officeart/2005/8/layout/hierarchy1"/>
    <dgm:cxn modelId="{27476FF2-268B-484F-BC92-79D8B79CF00B}" type="presParOf" srcId="{AEF417EB-2FE5-40BA-8347-19E3590E2C3E}" destId="{5EC21637-88ED-4125-9300-F3C3AB679973}" srcOrd="0" destOrd="0" presId="urn:microsoft.com/office/officeart/2005/8/layout/hierarchy1"/>
    <dgm:cxn modelId="{6C6EFB52-B7D6-40CE-90FF-70815B7980CD}" type="presParOf" srcId="{5EC21637-88ED-4125-9300-F3C3AB679973}" destId="{D6193969-1F61-4586-A59F-B8DB18C7A4B4}" srcOrd="0" destOrd="0" presId="urn:microsoft.com/office/officeart/2005/8/layout/hierarchy1"/>
    <dgm:cxn modelId="{9C0E2AE5-CF9D-47AD-9DA0-C579E6CDAA92}" type="presParOf" srcId="{D6193969-1F61-4586-A59F-B8DB18C7A4B4}" destId="{3A66F875-5120-487B-BC1B-210C7D3E83C5}" srcOrd="0" destOrd="0" presId="urn:microsoft.com/office/officeart/2005/8/layout/hierarchy1"/>
    <dgm:cxn modelId="{14CFA69F-58D6-4CF6-AC59-947127BCB5A7}" type="presParOf" srcId="{D6193969-1F61-4586-A59F-B8DB18C7A4B4}" destId="{BEFA61C4-8EE7-4484-8D34-E1FB5ADFC30E}" srcOrd="1" destOrd="0" presId="urn:microsoft.com/office/officeart/2005/8/layout/hierarchy1"/>
    <dgm:cxn modelId="{5EB80BCD-8694-4E18-AC8F-63496F4524A5}" type="presParOf" srcId="{5EC21637-88ED-4125-9300-F3C3AB679973}" destId="{22FC276B-B599-46E7-A783-2D1A6EAD7C54}" srcOrd="1" destOrd="0" presId="urn:microsoft.com/office/officeart/2005/8/layout/hierarchy1"/>
    <dgm:cxn modelId="{2F9B2C9A-9CAE-4A09-A40B-2F1328D306E4}" type="presParOf" srcId="{22FC276B-B599-46E7-A783-2D1A6EAD7C54}" destId="{7366FCC2-F600-44BE-A723-8E9ABDF99ECA}" srcOrd="0" destOrd="0" presId="urn:microsoft.com/office/officeart/2005/8/layout/hierarchy1"/>
    <dgm:cxn modelId="{DFA7F6E2-9436-43CA-A393-B4E2781027CD}" type="presParOf" srcId="{22FC276B-B599-46E7-A783-2D1A6EAD7C54}" destId="{63DC960F-41B0-40AC-94A7-0D227238B98A}" srcOrd="1" destOrd="0" presId="urn:microsoft.com/office/officeart/2005/8/layout/hierarchy1"/>
    <dgm:cxn modelId="{024A0A30-A2E3-43C7-9986-187896CA9C5B}" type="presParOf" srcId="{63DC960F-41B0-40AC-94A7-0D227238B98A}" destId="{AAC83630-5445-46C8-B819-69A9AA2678FB}" srcOrd="0" destOrd="0" presId="urn:microsoft.com/office/officeart/2005/8/layout/hierarchy1"/>
    <dgm:cxn modelId="{C04438D0-7C42-4CB1-9D48-380B01FFA0EF}" type="presParOf" srcId="{AAC83630-5445-46C8-B819-69A9AA2678FB}" destId="{08E1E1DF-8F8A-4682-8BD6-480616653C13}" srcOrd="0" destOrd="0" presId="urn:microsoft.com/office/officeart/2005/8/layout/hierarchy1"/>
    <dgm:cxn modelId="{8BF8DC53-5ABC-445C-B023-3A8C4638DC66}" type="presParOf" srcId="{AAC83630-5445-46C8-B819-69A9AA2678FB}" destId="{3ECAEF8A-35B9-40BC-BCFB-565470791319}" srcOrd="1" destOrd="0" presId="urn:microsoft.com/office/officeart/2005/8/layout/hierarchy1"/>
    <dgm:cxn modelId="{AA23B6DC-8EE3-44EB-AB9C-8A582323534D}" type="presParOf" srcId="{63DC960F-41B0-40AC-94A7-0D227238B98A}" destId="{4D92497C-A7D1-45B7-A042-C0ED24745023}" srcOrd="1" destOrd="0" presId="urn:microsoft.com/office/officeart/2005/8/layout/hierarchy1"/>
    <dgm:cxn modelId="{FA5DEB9E-4107-40F9-B653-678BA8E61F3C}" type="presParOf" srcId="{4D92497C-A7D1-45B7-A042-C0ED24745023}" destId="{25E6D691-3BFA-4D03-80EA-7781787EE0B1}" srcOrd="0" destOrd="0" presId="urn:microsoft.com/office/officeart/2005/8/layout/hierarchy1"/>
    <dgm:cxn modelId="{86711CD2-5AF8-4F19-B018-D86CA2BFC0DF}" type="presParOf" srcId="{4D92497C-A7D1-45B7-A042-C0ED24745023}" destId="{EFDE215C-C912-47AC-99D8-436816F685FD}" srcOrd="1" destOrd="0" presId="urn:microsoft.com/office/officeart/2005/8/layout/hierarchy1"/>
    <dgm:cxn modelId="{4F7064DB-F0E7-4D58-A53D-12C5C1333344}" type="presParOf" srcId="{EFDE215C-C912-47AC-99D8-436816F685FD}" destId="{9C387022-E887-433B-93A6-0514C84A484B}" srcOrd="0" destOrd="0" presId="urn:microsoft.com/office/officeart/2005/8/layout/hierarchy1"/>
    <dgm:cxn modelId="{C491A515-8D02-40BA-B418-00A82AD7047A}" type="presParOf" srcId="{9C387022-E887-433B-93A6-0514C84A484B}" destId="{BA1CFC30-1F88-4D55-BAB3-28CFA27EB90C}" srcOrd="0" destOrd="0" presId="urn:microsoft.com/office/officeart/2005/8/layout/hierarchy1"/>
    <dgm:cxn modelId="{3D823C1D-8F66-4885-8693-8C69137921E6}" type="presParOf" srcId="{9C387022-E887-433B-93A6-0514C84A484B}" destId="{B5FA49F5-0650-42A9-82DB-A458A5143954}" srcOrd="1" destOrd="0" presId="urn:microsoft.com/office/officeart/2005/8/layout/hierarchy1"/>
    <dgm:cxn modelId="{BAE49D09-F89A-412C-88B1-CE1AB9EF6C61}" type="presParOf" srcId="{EFDE215C-C912-47AC-99D8-436816F685FD}" destId="{3515C915-F90C-45BD-B19C-6C4CE06440B5}" srcOrd="1" destOrd="0" presId="urn:microsoft.com/office/officeart/2005/8/layout/hierarchy1"/>
    <dgm:cxn modelId="{0163AEA5-286F-470F-8AEE-7EFEB37FDD4B}" type="presParOf" srcId="{4D92497C-A7D1-45B7-A042-C0ED24745023}" destId="{088D7A49-39E3-463F-BE05-3FBC6FFEB09A}" srcOrd="2" destOrd="0" presId="urn:microsoft.com/office/officeart/2005/8/layout/hierarchy1"/>
    <dgm:cxn modelId="{1D0F97FB-5753-4163-A5B0-BBD6446C5DDE}" type="presParOf" srcId="{4D92497C-A7D1-45B7-A042-C0ED24745023}" destId="{A34592AE-03A0-420C-8A2B-E268D1412AB7}" srcOrd="3" destOrd="0" presId="urn:microsoft.com/office/officeart/2005/8/layout/hierarchy1"/>
    <dgm:cxn modelId="{CC740A25-E091-4B15-A850-1A136A6C0981}" type="presParOf" srcId="{A34592AE-03A0-420C-8A2B-E268D1412AB7}" destId="{552FDB37-BE20-41BC-B85E-4DE313FB321D}" srcOrd="0" destOrd="0" presId="urn:microsoft.com/office/officeart/2005/8/layout/hierarchy1"/>
    <dgm:cxn modelId="{6983D867-C2A9-4FDA-AC6E-3DACBB33BC1F}" type="presParOf" srcId="{552FDB37-BE20-41BC-B85E-4DE313FB321D}" destId="{621A4038-0787-420F-A19A-475998499C36}" srcOrd="0" destOrd="0" presId="urn:microsoft.com/office/officeart/2005/8/layout/hierarchy1"/>
    <dgm:cxn modelId="{F60D0834-4111-476F-9AB7-341C45BDDA46}" type="presParOf" srcId="{552FDB37-BE20-41BC-B85E-4DE313FB321D}" destId="{61B03A46-B418-4A34-BDC7-2703C89FC4A2}" srcOrd="1" destOrd="0" presId="urn:microsoft.com/office/officeart/2005/8/layout/hierarchy1"/>
    <dgm:cxn modelId="{09E0505B-9A34-4B68-9F66-7197A3734FC6}" type="presParOf" srcId="{A34592AE-03A0-420C-8A2B-E268D1412AB7}" destId="{CBBC0590-7DBB-46AC-8252-7D194814A706}" srcOrd="1" destOrd="0" presId="urn:microsoft.com/office/officeart/2005/8/layout/hierarchy1"/>
    <dgm:cxn modelId="{4FF8CE65-4EC9-43B5-A412-AACD5D4570C7}" type="presParOf" srcId="{4D92497C-A7D1-45B7-A042-C0ED24745023}" destId="{A26DEFDD-D054-4681-91F8-0E6177509C7C}" srcOrd="4" destOrd="0" presId="urn:microsoft.com/office/officeart/2005/8/layout/hierarchy1"/>
    <dgm:cxn modelId="{E94361A7-94A9-4F69-8542-B84BABEA27E1}" type="presParOf" srcId="{4D92497C-A7D1-45B7-A042-C0ED24745023}" destId="{73F75837-7AFF-4F95-87D9-535B78B3DC90}" srcOrd="5" destOrd="0" presId="urn:microsoft.com/office/officeart/2005/8/layout/hierarchy1"/>
    <dgm:cxn modelId="{3EB64C9B-CD0B-483A-981F-D48D4B744ABA}" type="presParOf" srcId="{73F75837-7AFF-4F95-87D9-535B78B3DC90}" destId="{B69248B9-D658-4EA7-AEAF-82424AADE4B6}" srcOrd="0" destOrd="0" presId="urn:microsoft.com/office/officeart/2005/8/layout/hierarchy1"/>
    <dgm:cxn modelId="{C1CAB6FC-9918-4F76-B17E-7A4065E4B69A}" type="presParOf" srcId="{B69248B9-D658-4EA7-AEAF-82424AADE4B6}" destId="{710DBAE4-488D-4F3B-9B78-F3D16BAF2B40}" srcOrd="0" destOrd="0" presId="urn:microsoft.com/office/officeart/2005/8/layout/hierarchy1"/>
    <dgm:cxn modelId="{4265F154-0F60-4D06-8282-49DED5D25A4E}" type="presParOf" srcId="{B69248B9-D658-4EA7-AEAF-82424AADE4B6}" destId="{2898A91F-63E3-44FB-8429-C0C04381113A}" srcOrd="1" destOrd="0" presId="urn:microsoft.com/office/officeart/2005/8/layout/hierarchy1"/>
    <dgm:cxn modelId="{F8CEC188-30BE-425A-9614-992730A8DB87}" type="presParOf" srcId="{73F75837-7AFF-4F95-87D9-535B78B3DC90}" destId="{A4B2ADD1-B81B-4AC2-98C5-10F0936376F0}" srcOrd="1" destOrd="0" presId="urn:microsoft.com/office/officeart/2005/8/layout/hierarchy1"/>
    <dgm:cxn modelId="{0C9D5D6A-D47E-4761-AF75-76E705CB2FE4}" type="presParOf" srcId="{22FC276B-B599-46E7-A783-2D1A6EAD7C54}" destId="{60E1BB69-FE08-4B20-BF4A-810967F2027B}" srcOrd="2" destOrd="0" presId="urn:microsoft.com/office/officeart/2005/8/layout/hierarchy1"/>
    <dgm:cxn modelId="{F8FAF8D8-C9DC-4E30-BD31-72160BDF0ACF}" type="presParOf" srcId="{22FC276B-B599-46E7-A783-2D1A6EAD7C54}" destId="{0C375BFF-9575-4454-B0FA-7BE8B9DFBC3B}" srcOrd="3" destOrd="0" presId="urn:microsoft.com/office/officeart/2005/8/layout/hierarchy1"/>
    <dgm:cxn modelId="{16861774-8631-4574-8202-691A046BD8AF}" type="presParOf" srcId="{0C375BFF-9575-4454-B0FA-7BE8B9DFBC3B}" destId="{2FBEB4CA-5EB3-4244-819D-6F0C9A32071B}" srcOrd="0" destOrd="0" presId="urn:microsoft.com/office/officeart/2005/8/layout/hierarchy1"/>
    <dgm:cxn modelId="{DF8AB360-84C5-431C-9464-8F65D98FB7EC}" type="presParOf" srcId="{2FBEB4CA-5EB3-4244-819D-6F0C9A32071B}" destId="{4382ABA9-B051-4E68-B80D-C95878815AFC}" srcOrd="0" destOrd="0" presId="urn:microsoft.com/office/officeart/2005/8/layout/hierarchy1"/>
    <dgm:cxn modelId="{8CF1EA15-1E44-4D69-8039-38B50F6909ED}" type="presParOf" srcId="{2FBEB4CA-5EB3-4244-819D-6F0C9A32071B}" destId="{199F1421-89C0-4926-B6C7-DC1D1B7426FD}" srcOrd="1" destOrd="0" presId="urn:microsoft.com/office/officeart/2005/8/layout/hierarchy1"/>
    <dgm:cxn modelId="{EB39FD6E-D82D-42AC-8909-96603F6FE56C}" type="presParOf" srcId="{0C375BFF-9575-4454-B0FA-7BE8B9DFBC3B}" destId="{422AF512-4024-4861-A449-AF215C4FE1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1BB69-FE08-4B20-BF4A-810967F2027B}">
      <dsp:nvSpPr>
        <dsp:cNvPr id="0" name=""/>
        <dsp:cNvSpPr/>
      </dsp:nvSpPr>
      <dsp:spPr>
        <a:xfrm>
          <a:off x="7112089" y="1309036"/>
          <a:ext cx="1110779" cy="633838"/>
        </a:xfrm>
        <a:custGeom>
          <a:avLst/>
          <a:gdLst/>
          <a:ahLst/>
          <a:cxnLst/>
          <a:rect l="0" t="0" r="0" b="0"/>
          <a:pathLst>
            <a:path>
              <a:moveTo>
                <a:pt x="0" y="0"/>
              </a:moveTo>
              <a:lnTo>
                <a:pt x="0" y="442902"/>
              </a:lnTo>
              <a:lnTo>
                <a:pt x="1110779" y="442902"/>
              </a:lnTo>
              <a:lnTo>
                <a:pt x="1110779" y="6338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DEFDD-D054-4681-91F8-0E6177509C7C}">
      <dsp:nvSpPr>
        <dsp:cNvPr id="0" name=""/>
        <dsp:cNvSpPr/>
      </dsp:nvSpPr>
      <dsp:spPr>
        <a:xfrm>
          <a:off x="5852541" y="3097157"/>
          <a:ext cx="2519095" cy="599430"/>
        </a:xfrm>
        <a:custGeom>
          <a:avLst/>
          <a:gdLst/>
          <a:ahLst/>
          <a:cxnLst/>
          <a:rect l="0" t="0" r="0" b="0"/>
          <a:pathLst>
            <a:path>
              <a:moveTo>
                <a:pt x="0" y="0"/>
              </a:moveTo>
              <a:lnTo>
                <a:pt x="0" y="408494"/>
              </a:lnTo>
              <a:lnTo>
                <a:pt x="2519095" y="408494"/>
              </a:lnTo>
              <a:lnTo>
                <a:pt x="2519095" y="59943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8D7A49-39E3-463F-BE05-3FBC6FFEB09A}">
      <dsp:nvSpPr>
        <dsp:cNvPr id="0" name=""/>
        <dsp:cNvSpPr/>
      </dsp:nvSpPr>
      <dsp:spPr>
        <a:xfrm>
          <a:off x="5806821" y="3097157"/>
          <a:ext cx="91440" cy="599430"/>
        </a:xfrm>
        <a:custGeom>
          <a:avLst/>
          <a:gdLst/>
          <a:ahLst/>
          <a:cxnLst/>
          <a:rect l="0" t="0" r="0" b="0"/>
          <a:pathLst>
            <a:path>
              <a:moveTo>
                <a:pt x="45720" y="0"/>
              </a:moveTo>
              <a:lnTo>
                <a:pt x="45720" y="59943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6D691-3BFA-4D03-80EA-7781787EE0B1}">
      <dsp:nvSpPr>
        <dsp:cNvPr id="0" name=""/>
        <dsp:cNvSpPr/>
      </dsp:nvSpPr>
      <dsp:spPr>
        <a:xfrm>
          <a:off x="3333445" y="3097157"/>
          <a:ext cx="2519095" cy="599430"/>
        </a:xfrm>
        <a:custGeom>
          <a:avLst/>
          <a:gdLst/>
          <a:ahLst/>
          <a:cxnLst/>
          <a:rect l="0" t="0" r="0" b="0"/>
          <a:pathLst>
            <a:path>
              <a:moveTo>
                <a:pt x="2519095" y="0"/>
              </a:moveTo>
              <a:lnTo>
                <a:pt x="2519095" y="408494"/>
              </a:lnTo>
              <a:lnTo>
                <a:pt x="0" y="408494"/>
              </a:lnTo>
              <a:lnTo>
                <a:pt x="0" y="59943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6FCC2-F600-44BE-A723-8E9ABDF99ECA}">
      <dsp:nvSpPr>
        <dsp:cNvPr id="0" name=""/>
        <dsp:cNvSpPr/>
      </dsp:nvSpPr>
      <dsp:spPr>
        <a:xfrm>
          <a:off x="5852541" y="1309036"/>
          <a:ext cx="1259547" cy="599430"/>
        </a:xfrm>
        <a:custGeom>
          <a:avLst/>
          <a:gdLst/>
          <a:ahLst/>
          <a:cxnLst/>
          <a:rect l="0" t="0" r="0" b="0"/>
          <a:pathLst>
            <a:path>
              <a:moveTo>
                <a:pt x="1259547" y="0"/>
              </a:moveTo>
              <a:lnTo>
                <a:pt x="1259547" y="408494"/>
              </a:lnTo>
              <a:lnTo>
                <a:pt x="0" y="408494"/>
              </a:lnTo>
              <a:lnTo>
                <a:pt x="0" y="59943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66F875-5120-487B-BC1B-210C7D3E83C5}">
      <dsp:nvSpPr>
        <dsp:cNvPr id="0" name=""/>
        <dsp:cNvSpPr/>
      </dsp:nvSpPr>
      <dsp:spPr>
        <a:xfrm>
          <a:off x="6081550" y="252"/>
          <a:ext cx="2061078" cy="13087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A61C4-8EE7-4484-8D34-E1FB5ADFC30E}">
      <dsp:nvSpPr>
        <dsp:cNvPr id="0" name=""/>
        <dsp:cNvSpPr/>
      </dsp:nvSpPr>
      <dsp:spPr>
        <a:xfrm>
          <a:off x="6310559" y="217810"/>
          <a:ext cx="2061078" cy="130878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Experiential and Creative Methods</a:t>
          </a:r>
        </a:p>
      </dsp:txBody>
      <dsp:txXfrm>
        <a:off x="6348892" y="256143"/>
        <a:ext cx="1984412" cy="1232118"/>
      </dsp:txXfrm>
    </dsp:sp>
    <dsp:sp modelId="{08E1E1DF-8F8A-4682-8BD6-480616653C13}">
      <dsp:nvSpPr>
        <dsp:cNvPr id="0" name=""/>
        <dsp:cNvSpPr/>
      </dsp:nvSpPr>
      <dsp:spPr>
        <a:xfrm>
          <a:off x="4833152" y="1908467"/>
          <a:ext cx="2038777" cy="11886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AEF8A-35B9-40BC-BCFB-565470791319}">
      <dsp:nvSpPr>
        <dsp:cNvPr id="0" name=""/>
        <dsp:cNvSpPr/>
      </dsp:nvSpPr>
      <dsp:spPr>
        <a:xfrm>
          <a:off x="5062161" y="2126025"/>
          <a:ext cx="2038777" cy="118869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Adventure Therapy</a:t>
          </a:r>
        </a:p>
      </dsp:txBody>
      <dsp:txXfrm>
        <a:off x="5096977" y="2160841"/>
        <a:ext cx="1969145" cy="1119058"/>
      </dsp:txXfrm>
    </dsp:sp>
    <dsp:sp modelId="{BA1CFC30-1F88-4D55-BAB3-28CFA27EB90C}">
      <dsp:nvSpPr>
        <dsp:cNvPr id="0" name=""/>
        <dsp:cNvSpPr/>
      </dsp:nvSpPr>
      <dsp:spPr>
        <a:xfrm>
          <a:off x="2302906" y="3696587"/>
          <a:ext cx="2061078" cy="13087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A49F5-0650-42A9-82DB-A458A5143954}">
      <dsp:nvSpPr>
        <dsp:cNvPr id="0" name=""/>
        <dsp:cNvSpPr/>
      </dsp:nvSpPr>
      <dsp:spPr>
        <a:xfrm>
          <a:off x="2531915" y="3914146"/>
          <a:ext cx="2061078" cy="130878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Wilderness Therapy</a:t>
          </a:r>
        </a:p>
      </dsp:txBody>
      <dsp:txXfrm>
        <a:off x="2570248" y="3952479"/>
        <a:ext cx="1984412" cy="1232118"/>
      </dsp:txXfrm>
    </dsp:sp>
    <dsp:sp modelId="{621A4038-0787-420F-A19A-475998499C36}">
      <dsp:nvSpPr>
        <dsp:cNvPr id="0" name=""/>
        <dsp:cNvSpPr/>
      </dsp:nvSpPr>
      <dsp:spPr>
        <a:xfrm>
          <a:off x="4822002" y="3696587"/>
          <a:ext cx="2061078" cy="13087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03A46-B418-4A34-BDC7-2703C89FC4A2}">
      <dsp:nvSpPr>
        <dsp:cNvPr id="0" name=""/>
        <dsp:cNvSpPr/>
      </dsp:nvSpPr>
      <dsp:spPr>
        <a:xfrm>
          <a:off x="5051011" y="3914146"/>
          <a:ext cx="2061078" cy="130878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High/Low Ropes</a:t>
          </a:r>
        </a:p>
      </dsp:txBody>
      <dsp:txXfrm>
        <a:off x="5089344" y="3952479"/>
        <a:ext cx="1984412" cy="1232118"/>
      </dsp:txXfrm>
    </dsp:sp>
    <dsp:sp modelId="{710DBAE4-488D-4F3B-9B78-F3D16BAF2B40}">
      <dsp:nvSpPr>
        <dsp:cNvPr id="0" name=""/>
        <dsp:cNvSpPr/>
      </dsp:nvSpPr>
      <dsp:spPr>
        <a:xfrm>
          <a:off x="7341098" y="3696587"/>
          <a:ext cx="2061078" cy="13087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8A91F-63E3-44FB-8429-C0C04381113A}">
      <dsp:nvSpPr>
        <dsp:cNvPr id="0" name=""/>
        <dsp:cNvSpPr/>
      </dsp:nvSpPr>
      <dsp:spPr>
        <a:xfrm>
          <a:off x="7570106" y="3914146"/>
          <a:ext cx="2061078" cy="130878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Smaller Initiatives</a:t>
          </a:r>
        </a:p>
      </dsp:txBody>
      <dsp:txXfrm>
        <a:off x="7608439" y="3952479"/>
        <a:ext cx="1984412" cy="1232118"/>
      </dsp:txXfrm>
    </dsp:sp>
    <dsp:sp modelId="{4382ABA9-B051-4E68-B80D-C95878815AFC}">
      <dsp:nvSpPr>
        <dsp:cNvPr id="0" name=""/>
        <dsp:cNvSpPr/>
      </dsp:nvSpPr>
      <dsp:spPr>
        <a:xfrm>
          <a:off x="7192329" y="1942875"/>
          <a:ext cx="2061078" cy="13087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F1421-89C0-4926-B6C7-DC1D1B7426FD}">
      <dsp:nvSpPr>
        <dsp:cNvPr id="0" name=""/>
        <dsp:cNvSpPr/>
      </dsp:nvSpPr>
      <dsp:spPr>
        <a:xfrm>
          <a:off x="7421338" y="2160433"/>
          <a:ext cx="2061078" cy="130878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Play, Art, Animal, Ecotherapy, etc.</a:t>
          </a:r>
        </a:p>
      </dsp:txBody>
      <dsp:txXfrm>
        <a:off x="7459671" y="2198766"/>
        <a:ext cx="1984412" cy="12321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870472-C612-4172-8D1B-608F68B5E52A}"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254737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70472-C612-4172-8D1B-608F68B5E52A}"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393236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70472-C612-4172-8D1B-608F68B5E52A}"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6037-3037-41EF-8E1B-0F026F47D9D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8068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70472-C612-4172-8D1B-608F68B5E52A}"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65003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70472-C612-4172-8D1B-608F68B5E52A}"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6037-3037-41EF-8E1B-0F026F47D9D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294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70472-C612-4172-8D1B-608F68B5E52A}"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4181780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70472-C612-4172-8D1B-608F68B5E52A}"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476618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70472-C612-4172-8D1B-608F68B5E52A}"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414245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70472-C612-4172-8D1B-608F68B5E52A}"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183401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70472-C612-4172-8D1B-608F68B5E52A}"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289317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870472-C612-4172-8D1B-608F68B5E52A}"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154313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870472-C612-4172-8D1B-608F68B5E52A}" type="datetimeFigureOut">
              <a:rPr lang="en-US" smtClean="0"/>
              <a:t>5/7/2022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63603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870472-C612-4172-8D1B-608F68B5E52A}" type="datetimeFigureOut">
              <a:rPr lang="en-US" smtClean="0"/>
              <a:t>5/7/2022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142414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70472-C612-4172-8D1B-608F68B5E52A}" type="datetimeFigureOut">
              <a:rPr lang="en-US" smtClean="0"/>
              <a:t>5/7/2022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36667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870472-C612-4172-8D1B-608F68B5E52A}"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28436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870472-C612-4172-8D1B-608F68B5E52A}"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86037-3037-41EF-8E1B-0F026F47D9DC}" type="slidenum">
              <a:rPr lang="en-US" smtClean="0"/>
              <a:t>‹#›</a:t>
            </a:fld>
            <a:endParaRPr lang="en-US"/>
          </a:p>
        </p:txBody>
      </p:sp>
    </p:spTree>
    <p:extLst>
      <p:ext uri="{BB962C8B-B14F-4D97-AF65-F5344CB8AC3E}">
        <p14:creationId xmlns:p14="http://schemas.microsoft.com/office/powerpoint/2010/main" val="228527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870472-C612-4172-8D1B-608F68B5E52A}" type="datetimeFigureOut">
              <a:rPr lang="en-US" smtClean="0"/>
              <a:t>5/7/2022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D86037-3037-41EF-8E1B-0F026F47D9DC}" type="slidenum">
              <a:rPr lang="en-US" smtClean="0"/>
              <a:t>‹#›</a:t>
            </a:fld>
            <a:endParaRPr lang="en-US"/>
          </a:p>
        </p:txBody>
      </p:sp>
    </p:spTree>
    <p:extLst>
      <p:ext uri="{BB962C8B-B14F-4D97-AF65-F5344CB8AC3E}">
        <p14:creationId xmlns:p14="http://schemas.microsoft.com/office/powerpoint/2010/main" val="1054583984"/>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photography-of-barrel-wave-1298684/"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adventuretherapy.eu/" TargetMode="External"/><Relationship Id="rId3" Type="http://schemas.openxmlformats.org/officeDocument/2006/relationships/hyperlink" Target="https://www.aee.org/application-and-documents" TargetMode="External"/><Relationship Id="rId7" Type="http://schemas.openxmlformats.org/officeDocument/2006/relationships/hyperlink" Target="https://aabat.org.au/" TargetMode="External"/><Relationship Id="rId2" Type="http://schemas.openxmlformats.org/officeDocument/2006/relationships/hyperlink" Target="http://www.aee.org/" TargetMode="External"/><Relationship Id="rId1" Type="http://schemas.openxmlformats.org/officeDocument/2006/relationships/slideLayout" Target="../slideLayouts/slideLayout2.xml"/><Relationship Id="rId6" Type="http://schemas.openxmlformats.org/officeDocument/2006/relationships/hyperlink" Target="https://internationaladventuretherapy.org/" TargetMode="External"/><Relationship Id="rId5" Type="http://schemas.openxmlformats.org/officeDocument/2006/relationships/hyperlink" Target="https://obhcouncil.com/" TargetMode="External"/><Relationship Id="rId4" Type="http://schemas.openxmlformats.org/officeDocument/2006/relationships/hyperlink" Target="http://www.aee.org/tapg" TargetMode="External"/><Relationship Id="rId9" Type="http://schemas.openxmlformats.org/officeDocument/2006/relationships/hyperlink" Target="http://adventuretherapy.eu/gate/"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www.flickr.com/photos/8646749@N07/3627148284"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allpaperflare.com/forest-camp-wild-nature-tent-adventure-outdoor-landscape-wallpaper-encvs" TargetMode="External"/><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flickr.com/photos/nwrafting/6173078054"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Rock_balancin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ochamanual.com/2015/06/29/ready-for-camp-3-items-we-love/summer-camp-bonfir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3A59-1806-4D88-8679-AD0FEC47CA8D}"/>
              </a:ext>
            </a:extLst>
          </p:cNvPr>
          <p:cNvSpPr>
            <a:spLocks noGrp="1"/>
          </p:cNvSpPr>
          <p:nvPr>
            <p:ph type="ctrTitle"/>
          </p:nvPr>
        </p:nvSpPr>
        <p:spPr>
          <a:xfrm>
            <a:off x="-785445" y="63685"/>
            <a:ext cx="10292860" cy="1301261"/>
          </a:xfrm>
        </p:spPr>
        <p:txBody>
          <a:bodyPr/>
          <a:lstStyle/>
          <a:p>
            <a:r>
              <a:rPr lang="en-US" dirty="0"/>
              <a:t>What is Adventure Therapy? </a:t>
            </a:r>
          </a:p>
        </p:txBody>
      </p:sp>
      <p:sp>
        <p:nvSpPr>
          <p:cNvPr id="3" name="Subtitle 2">
            <a:extLst>
              <a:ext uri="{FF2B5EF4-FFF2-40B4-BE49-F238E27FC236}">
                <a16:creationId xmlns:a16="http://schemas.microsoft.com/office/drawing/2014/main" id="{8BDF1C52-F8D2-4CE7-BE8D-59BB44BA6DC4}"/>
              </a:ext>
            </a:extLst>
          </p:cNvPr>
          <p:cNvSpPr>
            <a:spLocks noGrp="1"/>
          </p:cNvSpPr>
          <p:nvPr>
            <p:ph type="subTitle" idx="1"/>
          </p:nvPr>
        </p:nvSpPr>
        <p:spPr>
          <a:xfrm>
            <a:off x="1507067" y="1629508"/>
            <a:ext cx="7766936" cy="4443045"/>
          </a:xfrm>
        </p:spPr>
        <p:txBody>
          <a:bodyPr>
            <a:normAutofit/>
          </a:bodyPr>
          <a:lstStyle/>
          <a:p>
            <a:pPr algn="ctr"/>
            <a:r>
              <a:rPr lang="en-US" sz="2400" dirty="0"/>
              <a:t>Most Recognized Definition:</a:t>
            </a:r>
          </a:p>
          <a:p>
            <a:pPr algn="ctr"/>
            <a:endParaRPr lang="en-US" sz="2400" dirty="0"/>
          </a:p>
          <a:p>
            <a:pPr algn="ctr"/>
            <a:r>
              <a:rPr lang="en-US" sz="2400" i="1" dirty="0"/>
              <a:t>The prescriptive use of adventure experiences provided by mental health professionals, often conducted in natural settings that kinesthetically engage clients on cognitive, affective, and behavioral levels (</a:t>
            </a:r>
            <a:r>
              <a:rPr lang="en-US" sz="2400" i="1" dirty="0" err="1"/>
              <a:t>Gass</a:t>
            </a:r>
            <a:r>
              <a:rPr lang="en-US" sz="2400" i="1" dirty="0"/>
              <a:t>, et.al. 2012).</a:t>
            </a:r>
          </a:p>
          <a:p>
            <a:pPr algn="ctr"/>
            <a:endParaRPr lang="en-US" sz="2400" dirty="0"/>
          </a:p>
        </p:txBody>
      </p:sp>
    </p:spTree>
    <p:extLst>
      <p:ext uri="{BB962C8B-B14F-4D97-AF65-F5344CB8AC3E}">
        <p14:creationId xmlns:p14="http://schemas.microsoft.com/office/powerpoint/2010/main" val="397520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0C84F-901F-4349-956E-06FBB29D5BED}"/>
              </a:ext>
            </a:extLst>
          </p:cNvPr>
          <p:cNvSpPr>
            <a:spLocks noGrp="1"/>
          </p:cNvSpPr>
          <p:nvPr>
            <p:ph type="title"/>
          </p:nvPr>
        </p:nvSpPr>
        <p:spPr/>
        <p:txBody>
          <a:bodyPr/>
          <a:lstStyle/>
          <a:p>
            <a:pPr algn="ctr"/>
            <a:r>
              <a:rPr lang="en-US" dirty="0"/>
              <a:t>What? </a:t>
            </a:r>
          </a:p>
        </p:txBody>
      </p:sp>
      <p:sp>
        <p:nvSpPr>
          <p:cNvPr id="3" name="Content Placeholder 2">
            <a:extLst>
              <a:ext uri="{FF2B5EF4-FFF2-40B4-BE49-F238E27FC236}">
                <a16:creationId xmlns:a16="http://schemas.microsoft.com/office/drawing/2014/main" id="{2188AF9F-58C5-4F9D-9183-6E3AD755B143}"/>
              </a:ext>
            </a:extLst>
          </p:cNvPr>
          <p:cNvSpPr>
            <a:spLocks noGrp="1"/>
          </p:cNvSpPr>
          <p:nvPr>
            <p:ph idx="1"/>
          </p:nvPr>
        </p:nvSpPr>
        <p:spPr/>
        <p:txBody>
          <a:bodyPr/>
          <a:lstStyle/>
          <a:p>
            <a:r>
              <a:rPr lang="en-US" dirty="0"/>
              <a:t>What? What Happened? Share Observations. </a:t>
            </a:r>
          </a:p>
          <a:p>
            <a:pPr marL="0" indent="0">
              <a:buNone/>
            </a:pPr>
            <a:endParaRPr lang="en-US" dirty="0"/>
          </a:p>
          <a:p>
            <a:pPr marL="0" indent="0">
              <a:buNone/>
            </a:pPr>
            <a:r>
              <a:rPr lang="en-US" dirty="0"/>
              <a:t>What did you observe? Allow clients to state what they observed. Hold space for this. </a:t>
            </a:r>
          </a:p>
          <a:p>
            <a:pPr marL="0" indent="0">
              <a:buNone/>
            </a:pPr>
            <a:endParaRPr lang="en-US" dirty="0"/>
          </a:p>
          <a:p>
            <a:pPr marL="0" indent="0">
              <a:buNone/>
            </a:pPr>
            <a:r>
              <a:rPr lang="en-US" dirty="0"/>
              <a:t>Attention should be given to the effectiveness of the group process, task accomplishment, and individual contributors. </a:t>
            </a:r>
          </a:p>
        </p:txBody>
      </p:sp>
    </p:spTree>
    <p:extLst>
      <p:ext uri="{BB962C8B-B14F-4D97-AF65-F5344CB8AC3E}">
        <p14:creationId xmlns:p14="http://schemas.microsoft.com/office/powerpoint/2010/main" val="145504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EDE6-3006-454B-9026-CDD6F64E93E8}"/>
              </a:ext>
            </a:extLst>
          </p:cNvPr>
          <p:cNvSpPr>
            <a:spLocks noGrp="1"/>
          </p:cNvSpPr>
          <p:nvPr>
            <p:ph type="title"/>
          </p:nvPr>
        </p:nvSpPr>
        <p:spPr/>
        <p:txBody>
          <a:bodyPr/>
          <a:lstStyle/>
          <a:p>
            <a:pPr algn="ctr"/>
            <a:r>
              <a:rPr lang="en-US" dirty="0"/>
              <a:t>So What? </a:t>
            </a:r>
          </a:p>
        </p:txBody>
      </p:sp>
      <p:sp>
        <p:nvSpPr>
          <p:cNvPr id="3" name="Content Placeholder 2">
            <a:extLst>
              <a:ext uri="{FF2B5EF4-FFF2-40B4-BE49-F238E27FC236}">
                <a16:creationId xmlns:a16="http://schemas.microsoft.com/office/drawing/2014/main" id="{B445DDAB-D143-4F2A-9909-7B893B9DE381}"/>
              </a:ext>
            </a:extLst>
          </p:cNvPr>
          <p:cNvSpPr>
            <a:spLocks noGrp="1"/>
          </p:cNvSpPr>
          <p:nvPr>
            <p:ph idx="1"/>
          </p:nvPr>
        </p:nvSpPr>
        <p:spPr/>
        <p:txBody>
          <a:bodyPr/>
          <a:lstStyle/>
          <a:p>
            <a:r>
              <a:rPr lang="en-US" dirty="0"/>
              <a:t>So What? Form abstract concepts and generalizations. </a:t>
            </a:r>
          </a:p>
          <a:p>
            <a:endParaRPr lang="en-US" dirty="0"/>
          </a:p>
          <a:p>
            <a:pPr marL="0" indent="0">
              <a:buNone/>
            </a:pPr>
            <a:r>
              <a:rPr lang="en-US" dirty="0"/>
              <a:t>Analyze what happened, and discuss impacts on the group or individual.</a:t>
            </a:r>
          </a:p>
          <a:p>
            <a:pPr marL="0" indent="0">
              <a:buNone/>
            </a:pPr>
            <a:r>
              <a:rPr lang="en-US" dirty="0"/>
              <a:t>Determine what worked well and where we can improve. </a:t>
            </a:r>
          </a:p>
          <a:p>
            <a:pPr marL="0" indent="0">
              <a:buNone/>
            </a:pPr>
            <a:r>
              <a:rPr lang="en-US" dirty="0"/>
              <a:t>Develop an action plan where new ideas and concepts can be implemented next time. </a:t>
            </a:r>
          </a:p>
        </p:txBody>
      </p:sp>
    </p:spTree>
    <p:extLst>
      <p:ext uri="{BB962C8B-B14F-4D97-AF65-F5344CB8AC3E}">
        <p14:creationId xmlns:p14="http://schemas.microsoft.com/office/powerpoint/2010/main" val="114934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3994-EC98-40B3-8FD7-7E83FC701F1F}"/>
              </a:ext>
            </a:extLst>
          </p:cNvPr>
          <p:cNvSpPr>
            <a:spLocks noGrp="1"/>
          </p:cNvSpPr>
          <p:nvPr>
            <p:ph type="title"/>
          </p:nvPr>
        </p:nvSpPr>
        <p:spPr/>
        <p:txBody>
          <a:bodyPr/>
          <a:lstStyle/>
          <a:p>
            <a:pPr algn="ctr"/>
            <a:r>
              <a:rPr lang="en-US" dirty="0"/>
              <a:t>Now What? </a:t>
            </a:r>
          </a:p>
        </p:txBody>
      </p:sp>
      <p:sp>
        <p:nvSpPr>
          <p:cNvPr id="3" name="Content Placeholder 2">
            <a:extLst>
              <a:ext uri="{FF2B5EF4-FFF2-40B4-BE49-F238E27FC236}">
                <a16:creationId xmlns:a16="http://schemas.microsoft.com/office/drawing/2014/main" id="{06B36C89-CB4D-4E9C-BFCD-01FE6258C5D2}"/>
              </a:ext>
            </a:extLst>
          </p:cNvPr>
          <p:cNvSpPr>
            <a:spLocks noGrp="1"/>
          </p:cNvSpPr>
          <p:nvPr>
            <p:ph idx="1"/>
          </p:nvPr>
        </p:nvSpPr>
        <p:spPr/>
        <p:txBody>
          <a:bodyPr>
            <a:normAutofit fontScale="92500" lnSpcReduction="20000"/>
          </a:bodyPr>
          <a:lstStyle/>
          <a:p>
            <a:r>
              <a:rPr lang="en-US" dirty="0"/>
              <a:t>Now What? Activate experimentation. </a:t>
            </a:r>
          </a:p>
          <a:p>
            <a:endParaRPr lang="en-US" dirty="0"/>
          </a:p>
          <a:p>
            <a:pPr marL="0" indent="0">
              <a:buNone/>
            </a:pPr>
            <a:r>
              <a:rPr lang="en-US" dirty="0"/>
              <a:t>If we did this activity again, knowing what we know now, using the tools we learned, what would be different? </a:t>
            </a:r>
          </a:p>
          <a:p>
            <a:pPr marL="0" indent="0">
              <a:buNone/>
            </a:pPr>
            <a:endParaRPr lang="en-US" dirty="0"/>
          </a:p>
          <a:p>
            <a:pPr marL="0" indent="0">
              <a:buNone/>
            </a:pPr>
            <a:r>
              <a:rPr lang="en-US" dirty="0"/>
              <a:t>Can we try again with this new information?</a:t>
            </a:r>
          </a:p>
          <a:p>
            <a:pPr marL="0" indent="0">
              <a:buNone/>
            </a:pPr>
            <a:endParaRPr lang="en-US" dirty="0"/>
          </a:p>
          <a:p>
            <a:pPr marL="0" indent="0">
              <a:buNone/>
            </a:pPr>
            <a:r>
              <a:rPr lang="en-US" dirty="0"/>
              <a:t>This is generally where the “homework” portion of traditional talk therapy comes in, but we are doing this together, further strengthening the therapeutic alliance, as well as implementing the “now what” at the point of performance. </a:t>
            </a:r>
          </a:p>
          <a:p>
            <a:pPr marL="0" indent="0">
              <a:buNone/>
            </a:pPr>
            <a:endParaRPr lang="en-US" dirty="0"/>
          </a:p>
          <a:p>
            <a:pPr marL="0" indent="0">
              <a:buNone/>
            </a:pPr>
            <a:r>
              <a:rPr lang="en-US" dirty="0"/>
              <a:t>Relating the now what to clinical goals and helping the client make the connection. </a:t>
            </a:r>
          </a:p>
        </p:txBody>
      </p:sp>
    </p:spTree>
    <p:extLst>
      <p:ext uri="{BB962C8B-B14F-4D97-AF65-F5344CB8AC3E}">
        <p14:creationId xmlns:p14="http://schemas.microsoft.com/office/powerpoint/2010/main" val="5870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41C6-A570-4CC1-B280-E344E10535A1}"/>
              </a:ext>
            </a:extLst>
          </p:cNvPr>
          <p:cNvSpPr>
            <a:spLocks noGrp="1"/>
          </p:cNvSpPr>
          <p:nvPr>
            <p:ph type="title"/>
          </p:nvPr>
        </p:nvSpPr>
        <p:spPr>
          <a:xfrm>
            <a:off x="677334" y="609600"/>
            <a:ext cx="8596668" cy="873235"/>
          </a:xfrm>
        </p:spPr>
        <p:txBody>
          <a:bodyPr/>
          <a:lstStyle/>
          <a:p>
            <a:pPr algn="ctr"/>
            <a:r>
              <a:rPr lang="en-US" dirty="0"/>
              <a:t>The Facilitated Wave Model</a:t>
            </a:r>
          </a:p>
        </p:txBody>
      </p:sp>
      <p:sp>
        <p:nvSpPr>
          <p:cNvPr id="5" name="TextBox 4">
            <a:extLst>
              <a:ext uri="{FF2B5EF4-FFF2-40B4-BE49-F238E27FC236}">
                <a16:creationId xmlns:a16="http://schemas.microsoft.com/office/drawing/2014/main" id="{C809AA81-7F1B-4A89-B847-BF0FC140076B}"/>
              </a:ext>
            </a:extLst>
          </p:cNvPr>
          <p:cNvSpPr txBox="1"/>
          <p:nvPr/>
        </p:nvSpPr>
        <p:spPr>
          <a:xfrm>
            <a:off x="4975668" y="1395513"/>
            <a:ext cx="2352367" cy="769441"/>
          </a:xfrm>
          <a:prstGeom prst="rect">
            <a:avLst/>
          </a:prstGeom>
          <a:noFill/>
        </p:spPr>
        <p:txBody>
          <a:bodyPr wrap="square" rtlCol="0">
            <a:spAutoFit/>
          </a:bodyPr>
          <a:lstStyle/>
          <a:p>
            <a:r>
              <a:rPr lang="en-US" sz="4400" dirty="0"/>
              <a:t>Event</a:t>
            </a:r>
            <a:r>
              <a:rPr lang="en-US" dirty="0"/>
              <a:t> </a:t>
            </a:r>
          </a:p>
        </p:txBody>
      </p:sp>
      <p:sp>
        <p:nvSpPr>
          <p:cNvPr id="6" name="TextBox 5">
            <a:extLst>
              <a:ext uri="{FF2B5EF4-FFF2-40B4-BE49-F238E27FC236}">
                <a16:creationId xmlns:a16="http://schemas.microsoft.com/office/drawing/2014/main" id="{C81A0098-E7B6-4594-A72F-DEE4E332B7F6}"/>
              </a:ext>
            </a:extLst>
          </p:cNvPr>
          <p:cNvSpPr txBox="1"/>
          <p:nvPr/>
        </p:nvSpPr>
        <p:spPr>
          <a:xfrm>
            <a:off x="1260987" y="2576329"/>
            <a:ext cx="3642852" cy="769441"/>
          </a:xfrm>
          <a:prstGeom prst="rect">
            <a:avLst/>
          </a:prstGeom>
          <a:noFill/>
        </p:spPr>
        <p:txBody>
          <a:bodyPr wrap="square" rtlCol="0">
            <a:spAutoFit/>
          </a:bodyPr>
          <a:lstStyle/>
          <a:p>
            <a:r>
              <a:rPr lang="en-US" sz="4400" dirty="0"/>
              <a:t>Environment</a:t>
            </a:r>
            <a:r>
              <a:rPr lang="en-US" dirty="0"/>
              <a:t> </a:t>
            </a:r>
          </a:p>
        </p:txBody>
      </p:sp>
      <p:sp>
        <p:nvSpPr>
          <p:cNvPr id="7" name="TextBox 6">
            <a:extLst>
              <a:ext uri="{FF2B5EF4-FFF2-40B4-BE49-F238E27FC236}">
                <a16:creationId xmlns:a16="http://schemas.microsoft.com/office/drawing/2014/main" id="{83FAA68C-8984-4EB3-9162-6B8680C83CEB}"/>
              </a:ext>
            </a:extLst>
          </p:cNvPr>
          <p:cNvSpPr txBox="1"/>
          <p:nvPr/>
        </p:nvSpPr>
        <p:spPr>
          <a:xfrm>
            <a:off x="7052189" y="2576329"/>
            <a:ext cx="2691580" cy="769441"/>
          </a:xfrm>
          <a:prstGeom prst="rect">
            <a:avLst/>
          </a:prstGeom>
          <a:noFill/>
        </p:spPr>
        <p:txBody>
          <a:bodyPr wrap="square" rtlCol="0">
            <a:spAutoFit/>
          </a:bodyPr>
          <a:lstStyle/>
          <a:p>
            <a:r>
              <a:rPr lang="en-US" sz="4400" dirty="0"/>
              <a:t>Response</a:t>
            </a:r>
          </a:p>
        </p:txBody>
      </p:sp>
      <p:sp>
        <p:nvSpPr>
          <p:cNvPr id="8" name="TextBox 7">
            <a:extLst>
              <a:ext uri="{FF2B5EF4-FFF2-40B4-BE49-F238E27FC236}">
                <a16:creationId xmlns:a16="http://schemas.microsoft.com/office/drawing/2014/main" id="{7965FC61-CF28-4ED6-8127-1519B8858354}"/>
              </a:ext>
            </a:extLst>
          </p:cNvPr>
          <p:cNvSpPr txBox="1"/>
          <p:nvPr/>
        </p:nvSpPr>
        <p:spPr>
          <a:xfrm>
            <a:off x="117987" y="4520068"/>
            <a:ext cx="2006872" cy="769441"/>
          </a:xfrm>
          <a:prstGeom prst="rect">
            <a:avLst/>
          </a:prstGeom>
          <a:noFill/>
        </p:spPr>
        <p:txBody>
          <a:bodyPr wrap="square" rtlCol="0">
            <a:spAutoFit/>
          </a:bodyPr>
          <a:lstStyle/>
          <a:p>
            <a:r>
              <a:rPr lang="en-US" sz="4400" dirty="0"/>
              <a:t>Point A </a:t>
            </a:r>
          </a:p>
        </p:txBody>
      </p:sp>
      <p:sp>
        <p:nvSpPr>
          <p:cNvPr id="9" name="TextBox 8">
            <a:extLst>
              <a:ext uri="{FF2B5EF4-FFF2-40B4-BE49-F238E27FC236}">
                <a16:creationId xmlns:a16="http://schemas.microsoft.com/office/drawing/2014/main" id="{4F5EFCE3-BCE1-4485-9141-45719AA88E46}"/>
              </a:ext>
            </a:extLst>
          </p:cNvPr>
          <p:cNvSpPr txBox="1"/>
          <p:nvPr/>
        </p:nvSpPr>
        <p:spPr>
          <a:xfrm>
            <a:off x="9188246" y="4439265"/>
            <a:ext cx="3288890" cy="769441"/>
          </a:xfrm>
          <a:prstGeom prst="rect">
            <a:avLst/>
          </a:prstGeom>
          <a:noFill/>
        </p:spPr>
        <p:txBody>
          <a:bodyPr wrap="square" rtlCol="0">
            <a:spAutoFit/>
          </a:bodyPr>
          <a:lstStyle/>
          <a:p>
            <a:r>
              <a:rPr lang="en-US" sz="4400" dirty="0"/>
              <a:t>Point B </a:t>
            </a:r>
          </a:p>
        </p:txBody>
      </p:sp>
      <p:pic>
        <p:nvPicPr>
          <p:cNvPr id="13" name="Picture 12">
            <a:extLst>
              <a:ext uri="{FF2B5EF4-FFF2-40B4-BE49-F238E27FC236}">
                <a16:creationId xmlns:a16="http://schemas.microsoft.com/office/drawing/2014/main" id="{2BEA6610-4878-4B28-A635-1E0E549CBC2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64760" y="3429000"/>
            <a:ext cx="5381931" cy="3027004"/>
          </a:xfrm>
          <a:prstGeom prst="rect">
            <a:avLst/>
          </a:prstGeom>
        </p:spPr>
      </p:pic>
    </p:spTree>
    <p:extLst>
      <p:ext uri="{BB962C8B-B14F-4D97-AF65-F5344CB8AC3E}">
        <p14:creationId xmlns:p14="http://schemas.microsoft.com/office/powerpoint/2010/main" val="199318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93DF-02CF-47E0-ABAF-AC46F0574FC6}"/>
              </a:ext>
            </a:extLst>
          </p:cNvPr>
          <p:cNvSpPr>
            <a:spLocks noGrp="1"/>
          </p:cNvSpPr>
          <p:nvPr>
            <p:ph type="title"/>
          </p:nvPr>
        </p:nvSpPr>
        <p:spPr/>
        <p:txBody>
          <a:bodyPr/>
          <a:lstStyle/>
          <a:p>
            <a:pPr algn="ctr"/>
            <a:r>
              <a:rPr lang="en-US" dirty="0"/>
              <a:t>GRABBSS Assessment </a:t>
            </a:r>
          </a:p>
        </p:txBody>
      </p:sp>
      <p:sp>
        <p:nvSpPr>
          <p:cNvPr id="3" name="Content Placeholder 2">
            <a:extLst>
              <a:ext uri="{FF2B5EF4-FFF2-40B4-BE49-F238E27FC236}">
                <a16:creationId xmlns:a16="http://schemas.microsoft.com/office/drawing/2014/main" id="{DA735D65-0B0E-4357-915A-CD87EFC2DA45}"/>
              </a:ext>
            </a:extLst>
          </p:cNvPr>
          <p:cNvSpPr>
            <a:spLocks noGrp="1"/>
          </p:cNvSpPr>
          <p:nvPr>
            <p:ph idx="1"/>
          </p:nvPr>
        </p:nvSpPr>
        <p:spPr/>
        <p:txBody>
          <a:bodyPr/>
          <a:lstStyle/>
          <a:p>
            <a:r>
              <a:rPr lang="en-US" dirty="0"/>
              <a:t>Goals- of the Activity</a:t>
            </a:r>
          </a:p>
          <a:p>
            <a:r>
              <a:rPr lang="en-US" dirty="0"/>
              <a:t>Readiness- for the activity </a:t>
            </a:r>
          </a:p>
          <a:p>
            <a:r>
              <a:rPr lang="en-US" dirty="0"/>
              <a:t>Affect- of the individual or group at this time</a:t>
            </a:r>
          </a:p>
          <a:p>
            <a:r>
              <a:rPr lang="en-US" dirty="0"/>
              <a:t>Behavior- of the individual or group at this time</a:t>
            </a:r>
          </a:p>
          <a:p>
            <a:r>
              <a:rPr lang="en-US" dirty="0"/>
              <a:t>Body- considerations</a:t>
            </a:r>
          </a:p>
          <a:p>
            <a:r>
              <a:rPr lang="en-US" dirty="0"/>
              <a:t>Stage- of the individual  or group development at this time</a:t>
            </a:r>
          </a:p>
          <a:p>
            <a:r>
              <a:rPr lang="en-US" dirty="0"/>
              <a:t>Setting- considerations for the activity</a:t>
            </a:r>
          </a:p>
        </p:txBody>
      </p:sp>
    </p:spTree>
    <p:extLst>
      <p:ext uri="{BB962C8B-B14F-4D97-AF65-F5344CB8AC3E}">
        <p14:creationId xmlns:p14="http://schemas.microsoft.com/office/powerpoint/2010/main" val="170446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CBAB-CF81-44FF-A3C5-D23091DFC39A}"/>
              </a:ext>
            </a:extLst>
          </p:cNvPr>
          <p:cNvSpPr>
            <a:spLocks noGrp="1"/>
          </p:cNvSpPr>
          <p:nvPr>
            <p:ph type="title"/>
          </p:nvPr>
        </p:nvSpPr>
        <p:spPr>
          <a:xfrm>
            <a:off x="197830" y="509239"/>
            <a:ext cx="9960930" cy="1320800"/>
          </a:xfrm>
        </p:spPr>
        <p:txBody>
          <a:bodyPr/>
          <a:lstStyle/>
          <a:p>
            <a:r>
              <a:rPr lang="en-US" dirty="0"/>
              <a:t>Multicultural and International Considerations</a:t>
            </a:r>
          </a:p>
        </p:txBody>
      </p:sp>
      <p:sp>
        <p:nvSpPr>
          <p:cNvPr id="3" name="Content Placeholder 2">
            <a:extLst>
              <a:ext uri="{FF2B5EF4-FFF2-40B4-BE49-F238E27FC236}">
                <a16:creationId xmlns:a16="http://schemas.microsoft.com/office/drawing/2014/main" id="{69B8F96C-FC81-4BA8-B029-762A0535591D}"/>
              </a:ext>
            </a:extLst>
          </p:cNvPr>
          <p:cNvSpPr>
            <a:spLocks noGrp="1"/>
          </p:cNvSpPr>
          <p:nvPr>
            <p:ph idx="1"/>
          </p:nvPr>
        </p:nvSpPr>
        <p:spPr/>
        <p:txBody>
          <a:bodyPr>
            <a:normAutofit lnSpcReduction="10000"/>
          </a:bodyPr>
          <a:lstStyle/>
          <a:p>
            <a:r>
              <a:rPr lang="en-US" dirty="0"/>
              <a:t>USA is a risk adverse legalistic society. We are more highly regulated and insist on training, certification, licensure, and demonstrated competence. Most other countries are not.</a:t>
            </a:r>
          </a:p>
          <a:p>
            <a:pPr marL="0" indent="0">
              <a:buNone/>
            </a:pPr>
            <a:endParaRPr lang="en-US" dirty="0"/>
          </a:p>
          <a:p>
            <a:r>
              <a:rPr lang="en-US" dirty="0"/>
              <a:t>Primary source of research is USA centric. Although this has pushed the field forward, this has run at odds to other nations conceptualization of Adventure Therapy.</a:t>
            </a:r>
          </a:p>
          <a:p>
            <a:pPr marL="0" indent="0">
              <a:buNone/>
            </a:pPr>
            <a:endParaRPr lang="en-US" dirty="0"/>
          </a:p>
          <a:p>
            <a:r>
              <a:rPr lang="en-US" dirty="0"/>
              <a:t>Australia and New Zealand: Bush Adventure Therapy</a:t>
            </a:r>
          </a:p>
          <a:p>
            <a:pPr marL="0" indent="0">
              <a:buNone/>
            </a:pPr>
            <a:endParaRPr lang="en-US" dirty="0"/>
          </a:p>
          <a:p>
            <a:r>
              <a:rPr lang="en-US" dirty="0"/>
              <a:t>Many rites of passage or First Peoples ceremonies/traditions have been modified or used. Need awareness, respect, and recognition of this.</a:t>
            </a:r>
          </a:p>
        </p:txBody>
      </p:sp>
    </p:spTree>
    <p:extLst>
      <p:ext uri="{BB962C8B-B14F-4D97-AF65-F5344CB8AC3E}">
        <p14:creationId xmlns:p14="http://schemas.microsoft.com/office/powerpoint/2010/main" val="60661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AF32-D3D1-4947-98AF-6BA6F62D7E45}"/>
              </a:ext>
            </a:extLst>
          </p:cNvPr>
          <p:cNvSpPr>
            <a:spLocks noGrp="1"/>
          </p:cNvSpPr>
          <p:nvPr>
            <p:ph type="title"/>
          </p:nvPr>
        </p:nvSpPr>
        <p:spPr>
          <a:xfrm>
            <a:off x="677334" y="609600"/>
            <a:ext cx="8596668" cy="603849"/>
          </a:xfrm>
        </p:spPr>
        <p:txBody>
          <a:bodyPr>
            <a:normAutofit fontScale="90000"/>
          </a:bodyPr>
          <a:lstStyle/>
          <a:p>
            <a:pPr algn="ctr"/>
            <a:r>
              <a:rPr lang="en-US" dirty="0"/>
              <a:t>Helpful Resources: </a:t>
            </a:r>
          </a:p>
        </p:txBody>
      </p:sp>
      <p:sp>
        <p:nvSpPr>
          <p:cNvPr id="3" name="Content Placeholder 2">
            <a:extLst>
              <a:ext uri="{FF2B5EF4-FFF2-40B4-BE49-F238E27FC236}">
                <a16:creationId xmlns:a16="http://schemas.microsoft.com/office/drawing/2014/main" id="{CEEACA25-BD5E-4B31-B71B-FD580B65D9F7}"/>
              </a:ext>
            </a:extLst>
          </p:cNvPr>
          <p:cNvSpPr>
            <a:spLocks noGrp="1"/>
          </p:cNvSpPr>
          <p:nvPr>
            <p:ph idx="1"/>
          </p:nvPr>
        </p:nvSpPr>
        <p:spPr>
          <a:xfrm>
            <a:off x="677334" y="1362975"/>
            <a:ext cx="8596668" cy="4678388"/>
          </a:xfrm>
        </p:spPr>
        <p:txBody>
          <a:bodyPr>
            <a:normAutofit fontScale="77500" lnSpcReduction="20000"/>
          </a:bodyPr>
          <a:lstStyle/>
          <a:p>
            <a:r>
              <a:rPr lang="en-US" dirty="0"/>
              <a:t>Adventure Therapy: Theory Research and Practice by </a:t>
            </a:r>
            <a:r>
              <a:rPr lang="en-US" dirty="0" err="1"/>
              <a:t>Gass</a:t>
            </a:r>
            <a:r>
              <a:rPr lang="en-US" dirty="0"/>
              <a:t>, Gillis, and Russell</a:t>
            </a:r>
          </a:p>
          <a:p>
            <a:r>
              <a:rPr lang="en-US" dirty="0"/>
              <a:t>Active Interventions for Kids and Teens: Adding Adventure and Fun to Counseling by Ashby, Kottman, and </a:t>
            </a:r>
            <a:r>
              <a:rPr lang="en-US" dirty="0" err="1"/>
              <a:t>DeGraaf</a:t>
            </a:r>
            <a:endParaRPr lang="en-US" dirty="0"/>
          </a:p>
          <a:p>
            <a:r>
              <a:rPr lang="en-US" dirty="0"/>
              <a:t>Association of Experiential Education: </a:t>
            </a:r>
            <a:r>
              <a:rPr lang="en-US" dirty="0">
                <a:hlinkClick r:id="rId2"/>
              </a:rPr>
              <a:t>www.aee.org</a:t>
            </a:r>
            <a:endParaRPr lang="en-US" dirty="0"/>
          </a:p>
          <a:p>
            <a:pPr lvl="1"/>
            <a:r>
              <a:rPr lang="en-US" dirty="0"/>
              <a:t>Certification: </a:t>
            </a:r>
            <a:r>
              <a:rPr lang="en-US" dirty="0">
                <a:hlinkClick r:id="rId3"/>
              </a:rPr>
              <a:t>https://www.aee.org/application-and-documents</a:t>
            </a:r>
            <a:endParaRPr lang="en-US" dirty="0"/>
          </a:p>
          <a:p>
            <a:pPr lvl="1"/>
            <a:r>
              <a:rPr lang="en-US" dirty="0"/>
              <a:t>Therapeutic Adventure Professionals Group (TAPG): </a:t>
            </a:r>
            <a:r>
              <a:rPr lang="en-US" dirty="0">
                <a:hlinkClick r:id="rId4"/>
              </a:rPr>
              <a:t>www.aee.org/tapg</a:t>
            </a:r>
            <a:endParaRPr lang="en-US" dirty="0"/>
          </a:p>
          <a:p>
            <a:pPr lvl="1"/>
            <a:r>
              <a:rPr lang="en-US" dirty="0"/>
              <a:t>Journal of Experiential Education (JEE)</a:t>
            </a:r>
          </a:p>
          <a:p>
            <a:pPr lvl="1"/>
            <a:r>
              <a:rPr lang="en-US" dirty="0"/>
              <a:t>Yearly Conference with TAPG Pre-conference</a:t>
            </a:r>
          </a:p>
          <a:p>
            <a:r>
              <a:rPr lang="en-US" dirty="0"/>
              <a:t>Outdoor Behavioral Healthcare Council: </a:t>
            </a:r>
            <a:r>
              <a:rPr lang="en-US" dirty="0">
                <a:hlinkClick r:id="rId5"/>
              </a:rPr>
              <a:t>https://obhcouncil.com/</a:t>
            </a:r>
            <a:endParaRPr lang="en-US" dirty="0"/>
          </a:p>
          <a:p>
            <a:pPr lvl="1"/>
            <a:r>
              <a:rPr lang="en-US" dirty="0"/>
              <a:t>2 yearly Wilderness Therapy Symposiums – 1 east coast USA, one near the Rockies USA</a:t>
            </a:r>
          </a:p>
          <a:p>
            <a:r>
              <a:rPr lang="en-US" dirty="0"/>
              <a:t>International Adventure Therapy: </a:t>
            </a:r>
            <a:r>
              <a:rPr lang="en-US" dirty="0">
                <a:hlinkClick r:id="rId6"/>
              </a:rPr>
              <a:t>https://internationaladventuretherapy.org/</a:t>
            </a:r>
            <a:endParaRPr lang="en-US" dirty="0"/>
          </a:p>
          <a:p>
            <a:pPr lvl="1"/>
            <a:r>
              <a:rPr lang="en-US" dirty="0"/>
              <a:t>International Adventure Therapy Conference every 3 years   </a:t>
            </a:r>
          </a:p>
          <a:p>
            <a:r>
              <a:rPr lang="en-US" dirty="0"/>
              <a:t>Australian Association for Bush Adventure therapy Inc: </a:t>
            </a:r>
            <a:r>
              <a:rPr lang="en-US" dirty="0">
                <a:hlinkClick r:id="rId7"/>
              </a:rPr>
              <a:t>https://aabat.org.au/</a:t>
            </a:r>
            <a:endParaRPr lang="en-US" dirty="0"/>
          </a:p>
          <a:p>
            <a:pPr lvl="1"/>
            <a:r>
              <a:rPr lang="en-US" dirty="0"/>
              <a:t>Yearly AABAT Forum/Conference  </a:t>
            </a:r>
          </a:p>
          <a:p>
            <a:r>
              <a:rPr lang="en-US" dirty="0"/>
              <a:t>Adventure Therapy Europe: </a:t>
            </a:r>
            <a:r>
              <a:rPr lang="en-US" dirty="0">
                <a:hlinkClick r:id="rId8"/>
              </a:rPr>
              <a:t>http://adventuretherapy.eu/</a:t>
            </a:r>
            <a:endParaRPr lang="en-US" dirty="0"/>
          </a:p>
          <a:p>
            <a:pPr lvl="1"/>
            <a:r>
              <a:rPr lang="en-US" dirty="0"/>
              <a:t>Conference every 2 years: </a:t>
            </a:r>
            <a:r>
              <a:rPr lang="en-US" dirty="0">
                <a:hlinkClick r:id="rId9"/>
              </a:rPr>
              <a:t>http://adventuretherapy.eu/gate/</a:t>
            </a:r>
            <a:endParaRPr lang="en-US" dirty="0"/>
          </a:p>
        </p:txBody>
      </p:sp>
    </p:spTree>
    <p:extLst>
      <p:ext uri="{BB962C8B-B14F-4D97-AF65-F5344CB8AC3E}">
        <p14:creationId xmlns:p14="http://schemas.microsoft.com/office/powerpoint/2010/main" val="388905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17C-0685-418E-9FCB-ADE4A83975E3}"/>
              </a:ext>
            </a:extLst>
          </p:cNvPr>
          <p:cNvSpPr>
            <a:spLocks noGrp="1"/>
          </p:cNvSpPr>
          <p:nvPr>
            <p:ph type="title"/>
          </p:nvPr>
        </p:nvSpPr>
        <p:spPr/>
        <p:txBody>
          <a:bodyPr/>
          <a:lstStyle/>
          <a:p>
            <a:pPr algn="ctr"/>
            <a:r>
              <a:rPr lang="en-US" dirty="0"/>
              <a:t>Where Does Adventure Therapy Fit? </a:t>
            </a:r>
          </a:p>
        </p:txBody>
      </p:sp>
      <p:graphicFrame>
        <p:nvGraphicFramePr>
          <p:cNvPr id="4" name="Content Placeholder 10">
            <a:extLst>
              <a:ext uri="{FF2B5EF4-FFF2-40B4-BE49-F238E27FC236}">
                <a16:creationId xmlns:a16="http://schemas.microsoft.com/office/drawing/2014/main" id="{F5A62780-5BA8-48FE-9811-8B4218E127A6}"/>
              </a:ext>
            </a:extLst>
          </p:cNvPr>
          <p:cNvGraphicFramePr>
            <a:graphicFrameLocks noGrp="1"/>
          </p:cNvGraphicFramePr>
          <p:nvPr>
            <p:ph idx="1"/>
            <p:extLst>
              <p:ext uri="{D42A27DB-BD31-4B8C-83A1-F6EECF244321}">
                <p14:modId xmlns:p14="http://schemas.microsoft.com/office/powerpoint/2010/main" val="2187685753"/>
              </p:ext>
            </p:extLst>
          </p:nvPr>
        </p:nvGraphicFramePr>
        <p:xfrm>
          <a:off x="-1420483" y="1408981"/>
          <a:ext cx="11934092" cy="5223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23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0B86-0637-40D1-AF93-D358354AAE19}"/>
              </a:ext>
            </a:extLst>
          </p:cNvPr>
          <p:cNvSpPr>
            <a:spLocks noGrp="1"/>
          </p:cNvSpPr>
          <p:nvPr>
            <p:ph type="title"/>
          </p:nvPr>
        </p:nvSpPr>
        <p:spPr/>
        <p:txBody>
          <a:bodyPr/>
          <a:lstStyle/>
          <a:p>
            <a:pPr algn="ctr"/>
            <a:r>
              <a:rPr lang="en-US" dirty="0"/>
              <a:t>Breaking Down the Definition </a:t>
            </a:r>
          </a:p>
        </p:txBody>
      </p:sp>
      <p:sp>
        <p:nvSpPr>
          <p:cNvPr id="3" name="TextBox 2">
            <a:extLst>
              <a:ext uri="{FF2B5EF4-FFF2-40B4-BE49-F238E27FC236}">
                <a16:creationId xmlns:a16="http://schemas.microsoft.com/office/drawing/2014/main" id="{8C312DD8-0613-4522-BD02-B6B6A0C317E4}"/>
              </a:ext>
            </a:extLst>
          </p:cNvPr>
          <p:cNvSpPr txBox="1"/>
          <p:nvPr/>
        </p:nvSpPr>
        <p:spPr>
          <a:xfrm>
            <a:off x="747624" y="2220528"/>
            <a:ext cx="2668438" cy="1754326"/>
          </a:xfrm>
          <a:prstGeom prst="rect">
            <a:avLst/>
          </a:prstGeom>
          <a:noFill/>
        </p:spPr>
        <p:txBody>
          <a:bodyPr wrap="square" rtlCol="0">
            <a:spAutoFit/>
          </a:bodyPr>
          <a:lstStyle/>
          <a:p>
            <a:pPr marL="0" indent="0" algn="ctr">
              <a:buNone/>
            </a:pPr>
            <a:r>
              <a:rPr lang="en-US" b="1" u="sng" dirty="0"/>
              <a:t>Prescriptive</a:t>
            </a:r>
          </a:p>
          <a:p>
            <a:pPr marL="0" indent="0" algn="ctr">
              <a:buNone/>
            </a:pPr>
            <a:endParaRPr lang="en-US" dirty="0"/>
          </a:p>
          <a:p>
            <a:pPr marL="0" indent="0" algn="ctr">
              <a:buNone/>
            </a:pPr>
            <a:r>
              <a:rPr lang="en-US" dirty="0"/>
              <a:t>Intentional choices based on clients’ individual needs or group needs.</a:t>
            </a:r>
          </a:p>
        </p:txBody>
      </p:sp>
      <p:sp>
        <p:nvSpPr>
          <p:cNvPr id="4" name="TextBox 3">
            <a:extLst>
              <a:ext uri="{FF2B5EF4-FFF2-40B4-BE49-F238E27FC236}">
                <a16:creationId xmlns:a16="http://schemas.microsoft.com/office/drawing/2014/main" id="{1E191B9C-FE19-4428-B77B-49C69478AD1C}"/>
              </a:ext>
            </a:extLst>
          </p:cNvPr>
          <p:cNvSpPr txBox="1"/>
          <p:nvPr/>
        </p:nvSpPr>
        <p:spPr>
          <a:xfrm>
            <a:off x="7539485" y="2166813"/>
            <a:ext cx="2396538" cy="2031325"/>
          </a:xfrm>
          <a:prstGeom prst="rect">
            <a:avLst/>
          </a:prstGeom>
          <a:noFill/>
        </p:spPr>
        <p:txBody>
          <a:bodyPr wrap="square" rtlCol="0">
            <a:spAutoFit/>
          </a:bodyPr>
          <a:lstStyle/>
          <a:p>
            <a:pPr algn="ctr"/>
            <a:r>
              <a:rPr lang="en-US" sz="1800" b="1" u="sng" dirty="0"/>
              <a:t>Kinesthetic Engagement</a:t>
            </a:r>
          </a:p>
          <a:p>
            <a:pPr algn="ctr"/>
            <a:endParaRPr lang="en-US" sz="1800" u="sng" dirty="0"/>
          </a:p>
          <a:p>
            <a:pPr algn="ctr"/>
            <a:r>
              <a:rPr lang="en-US" sz="1800" dirty="0"/>
              <a:t>Movement is included in some way throughout 51% of the process</a:t>
            </a:r>
            <a:endParaRPr lang="en-US" dirty="0"/>
          </a:p>
        </p:txBody>
      </p:sp>
      <p:sp>
        <p:nvSpPr>
          <p:cNvPr id="6" name="TextBox 5">
            <a:extLst>
              <a:ext uri="{FF2B5EF4-FFF2-40B4-BE49-F238E27FC236}">
                <a16:creationId xmlns:a16="http://schemas.microsoft.com/office/drawing/2014/main" id="{54081D18-9B33-417C-B5BC-2727DFF153D0}"/>
              </a:ext>
            </a:extLst>
          </p:cNvPr>
          <p:cNvSpPr txBox="1"/>
          <p:nvPr/>
        </p:nvSpPr>
        <p:spPr>
          <a:xfrm>
            <a:off x="3979653" y="2099094"/>
            <a:ext cx="2996241" cy="2031325"/>
          </a:xfrm>
          <a:prstGeom prst="rect">
            <a:avLst/>
          </a:prstGeom>
          <a:noFill/>
        </p:spPr>
        <p:txBody>
          <a:bodyPr wrap="square" rtlCol="0">
            <a:spAutoFit/>
          </a:bodyPr>
          <a:lstStyle/>
          <a:p>
            <a:pPr marL="0" indent="0" algn="ctr">
              <a:buNone/>
            </a:pPr>
            <a:r>
              <a:rPr lang="en-US" b="1" u="sng" dirty="0"/>
              <a:t>Provider is a Mental Health Professional</a:t>
            </a:r>
          </a:p>
          <a:p>
            <a:pPr marL="0" indent="0" algn="ctr">
              <a:buNone/>
            </a:pPr>
            <a:endParaRPr lang="en-US" u="sng" dirty="0"/>
          </a:p>
          <a:p>
            <a:pPr marL="0" indent="0" algn="ctr">
              <a:buNone/>
            </a:pPr>
            <a:r>
              <a:rPr lang="en-US" dirty="0"/>
              <a:t>Clinical training is utilized and ethical standards are expected.</a:t>
            </a:r>
          </a:p>
          <a:p>
            <a:endParaRPr lang="en-US" dirty="0"/>
          </a:p>
        </p:txBody>
      </p:sp>
      <p:pic>
        <p:nvPicPr>
          <p:cNvPr id="8" name="Picture 7">
            <a:extLst>
              <a:ext uri="{FF2B5EF4-FFF2-40B4-BE49-F238E27FC236}">
                <a16:creationId xmlns:a16="http://schemas.microsoft.com/office/drawing/2014/main" id="{0ADA6A3D-06D5-479C-AAE5-C3EFC067BC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347486" y="4130419"/>
            <a:ext cx="5256363" cy="2500389"/>
          </a:xfrm>
          <a:prstGeom prst="rect">
            <a:avLst/>
          </a:prstGeom>
        </p:spPr>
      </p:pic>
    </p:spTree>
    <p:extLst>
      <p:ext uri="{BB962C8B-B14F-4D97-AF65-F5344CB8AC3E}">
        <p14:creationId xmlns:p14="http://schemas.microsoft.com/office/powerpoint/2010/main" val="354749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6204-B615-4971-9077-506F97BC9EB2}"/>
              </a:ext>
            </a:extLst>
          </p:cNvPr>
          <p:cNvSpPr>
            <a:spLocks noGrp="1"/>
          </p:cNvSpPr>
          <p:nvPr>
            <p:ph type="title"/>
          </p:nvPr>
        </p:nvSpPr>
        <p:spPr/>
        <p:txBody>
          <a:bodyPr/>
          <a:lstStyle/>
          <a:p>
            <a:r>
              <a:rPr lang="en-US" dirty="0"/>
              <a:t>Challenge By Choice always in effect!</a:t>
            </a:r>
          </a:p>
        </p:txBody>
      </p:sp>
      <p:sp>
        <p:nvSpPr>
          <p:cNvPr id="3" name="Content Placeholder 2">
            <a:extLst>
              <a:ext uri="{FF2B5EF4-FFF2-40B4-BE49-F238E27FC236}">
                <a16:creationId xmlns:a16="http://schemas.microsoft.com/office/drawing/2014/main" id="{0E132461-0B12-43FB-B78B-EE70964D3250}"/>
              </a:ext>
            </a:extLst>
          </p:cNvPr>
          <p:cNvSpPr>
            <a:spLocks noGrp="1"/>
          </p:cNvSpPr>
          <p:nvPr>
            <p:ph idx="1"/>
          </p:nvPr>
        </p:nvSpPr>
        <p:spPr/>
        <p:txBody>
          <a:bodyPr/>
          <a:lstStyle/>
          <a:p>
            <a:r>
              <a:rPr lang="en-US" dirty="0"/>
              <a:t>What does this mean and why is it important in AT?</a:t>
            </a:r>
          </a:p>
          <a:p>
            <a:endParaRPr lang="en-US" dirty="0"/>
          </a:p>
          <a:p>
            <a:r>
              <a:rPr lang="en-US" dirty="0"/>
              <a:t>This allows the participant/client to choose their level of involvement, while also learning the outcome of that choice. </a:t>
            </a:r>
          </a:p>
          <a:p>
            <a:endParaRPr lang="en-US" dirty="0"/>
          </a:p>
          <a:p>
            <a:r>
              <a:rPr lang="en-US" dirty="0"/>
              <a:t>Brainstorm: In what ways can you incorporate AT interventions into your work. </a:t>
            </a:r>
          </a:p>
          <a:p>
            <a:pPr marL="0" indent="0">
              <a:buNone/>
            </a:pPr>
            <a:r>
              <a:rPr lang="en-US" dirty="0"/>
              <a:t>	Exp: Walk &amp; Talks, Experiential activities aligned with clinical goals and 	client interest, utilize local businesses for experiences (Vertical Adventures), 	Isomorphic metaphors at local parks, clients backyards, Use of Fire for 	ceremonies or mindfulness. </a:t>
            </a:r>
          </a:p>
        </p:txBody>
      </p:sp>
    </p:spTree>
    <p:extLst>
      <p:ext uri="{BB962C8B-B14F-4D97-AF65-F5344CB8AC3E}">
        <p14:creationId xmlns:p14="http://schemas.microsoft.com/office/powerpoint/2010/main" val="426997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9818A-F44E-41BC-9D0C-72787B864443}"/>
              </a:ext>
            </a:extLst>
          </p:cNvPr>
          <p:cNvSpPr>
            <a:spLocks noGrp="1"/>
          </p:cNvSpPr>
          <p:nvPr>
            <p:ph type="title"/>
          </p:nvPr>
        </p:nvSpPr>
        <p:spPr/>
        <p:txBody>
          <a:bodyPr/>
          <a:lstStyle/>
          <a:p>
            <a:r>
              <a:rPr lang="en-US" dirty="0"/>
              <a:t>How Does it Work? </a:t>
            </a:r>
          </a:p>
        </p:txBody>
      </p:sp>
      <p:sp>
        <p:nvSpPr>
          <p:cNvPr id="4" name="Content Placeholder 3">
            <a:extLst>
              <a:ext uri="{FF2B5EF4-FFF2-40B4-BE49-F238E27FC236}">
                <a16:creationId xmlns:a16="http://schemas.microsoft.com/office/drawing/2014/main" id="{55BCAE38-5518-4FA5-9957-FC5D1F599218}"/>
              </a:ext>
            </a:extLst>
          </p:cNvPr>
          <p:cNvSpPr>
            <a:spLocks noGrp="1"/>
          </p:cNvSpPr>
          <p:nvPr>
            <p:ph sz="half" idx="2"/>
          </p:nvPr>
        </p:nvSpPr>
        <p:spPr/>
        <p:txBody>
          <a:bodyPr>
            <a:normAutofit/>
          </a:bodyPr>
          <a:lstStyle/>
          <a:p>
            <a:r>
              <a:rPr lang="en-US" sz="2800" dirty="0"/>
              <a:t>Novel Setting </a:t>
            </a:r>
          </a:p>
          <a:p>
            <a:r>
              <a:rPr lang="en-US" sz="2800" dirty="0"/>
              <a:t>Isomorphic Metaphor </a:t>
            </a:r>
          </a:p>
          <a:p>
            <a:r>
              <a:rPr lang="en-US" sz="2800" dirty="0"/>
              <a:t>Natural Feedback </a:t>
            </a:r>
          </a:p>
        </p:txBody>
      </p:sp>
      <p:pic>
        <p:nvPicPr>
          <p:cNvPr id="8" name="Content Placeholder 7">
            <a:extLst>
              <a:ext uri="{FF2B5EF4-FFF2-40B4-BE49-F238E27FC236}">
                <a16:creationId xmlns:a16="http://schemas.microsoft.com/office/drawing/2014/main" id="{F714D07B-ED3E-44BD-836C-73C02200D4D6}"/>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5860211" y="1851804"/>
            <a:ext cx="3201571" cy="3492290"/>
          </a:xfrm>
        </p:spPr>
      </p:pic>
    </p:spTree>
    <p:extLst>
      <p:ext uri="{BB962C8B-B14F-4D97-AF65-F5344CB8AC3E}">
        <p14:creationId xmlns:p14="http://schemas.microsoft.com/office/powerpoint/2010/main" val="273162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1691-E2DD-4C18-BBF7-A9174CE33707}"/>
              </a:ext>
            </a:extLst>
          </p:cNvPr>
          <p:cNvSpPr>
            <a:spLocks noGrp="1"/>
          </p:cNvSpPr>
          <p:nvPr>
            <p:ph type="title"/>
          </p:nvPr>
        </p:nvSpPr>
        <p:spPr/>
        <p:txBody>
          <a:bodyPr/>
          <a:lstStyle/>
          <a:p>
            <a:r>
              <a:rPr lang="en-US" dirty="0"/>
              <a:t>Novel Setting</a:t>
            </a:r>
          </a:p>
        </p:txBody>
      </p:sp>
      <p:sp>
        <p:nvSpPr>
          <p:cNvPr id="3" name="Content Placeholder 2">
            <a:extLst>
              <a:ext uri="{FF2B5EF4-FFF2-40B4-BE49-F238E27FC236}">
                <a16:creationId xmlns:a16="http://schemas.microsoft.com/office/drawing/2014/main" id="{52EF8217-91DD-48CB-AEF3-B48CD9AC0280}"/>
              </a:ext>
            </a:extLst>
          </p:cNvPr>
          <p:cNvSpPr>
            <a:spLocks noGrp="1"/>
          </p:cNvSpPr>
          <p:nvPr>
            <p:ph idx="1"/>
          </p:nvPr>
        </p:nvSpPr>
        <p:spPr>
          <a:xfrm>
            <a:off x="677334" y="2160589"/>
            <a:ext cx="4082235" cy="3880773"/>
          </a:xfrm>
        </p:spPr>
        <p:txBody>
          <a:bodyPr/>
          <a:lstStyle/>
          <a:p>
            <a:r>
              <a:rPr lang="en-US" dirty="0"/>
              <a:t>Change is promoted through the novelty of the experience and the environment.</a:t>
            </a:r>
          </a:p>
          <a:p>
            <a:endParaRPr lang="en-US" dirty="0"/>
          </a:p>
          <a:p>
            <a:r>
              <a:rPr lang="en-US" dirty="0"/>
              <a:t>Provides opportunities for conversation and expression</a:t>
            </a:r>
          </a:p>
          <a:p>
            <a:endParaRPr lang="en-US" dirty="0"/>
          </a:p>
        </p:txBody>
      </p:sp>
      <p:pic>
        <p:nvPicPr>
          <p:cNvPr id="7" name="Picture 6">
            <a:extLst>
              <a:ext uri="{FF2B5EF4-FFF2-40B4-BE49-F238E27FC236}">
                <a16:creationId xmlns:a16="http://schemas.microsoft.com/office/drawing/2014/main" id="{0E3AD98F-FD17-47EF-87FA-B5E006BC79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09072" y="1113920"/>
            <a:ext cx="4664015" cy="3880773"/>
          </a:xfrm>
          <a:prstGeom prst="rect">
            <a:avLst/>
          </a:prstGeom>
        </p:spPr>
      </p:pic>
    </p:spTree>
    <p:extLst>
      <p:ext uri="{BB962C8B-B14F-4D97-AF65-F5344CB8AC3E}">
        <p14:creationId xmlns:p14="http://schemas.microsoft.com/office/powerpoint/2010/main" val="113728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8C44-987F-49D5-BAF2-F29548E164D4}"/>
              </a:ext>
            </a:extLst>
          </p:cNvPr>
          <p:cNvSpPr>
            <a:spLocks noGrp="1"/>
          </p:cNvSpPr>
          <p:nvPr>
            <p:ph type="title"/>
          </p:nvPr>
        </p:nvSpPr>
        <p:spPr/>
        <p:txBody>
          <a:bodyPr/>
          <a:lstStyle/>
          <a:p>
            <a:r>
              <a:rPr lang="en-US" dirty="0"/>
              <a:t>Isomorphic Metaphors</a:t>
            </a:r>
          </a:p>
        </p:txBody>
      </p:sp>
      <p:sp>
        <p:nvSpPr>
          <p:cNvPr id="3" name="Content Placeholder 2">
            <a:extLst>
              <a:ext uri="{FF2B5EF4-FFF2-40B4-BE49-F238E27FC236}">
                <a16:creationId xmlns:a16="http://schemas.microsoft.com/office/drawing/2014/main" id="{9FAE34A2-E079-4881-BFD9-DF42A8C022BB}"/>
              </a:ext>
            </a:extLst>
          </p:cNvPr>
          <p:cNvSpPr>
            <a:spLocks noGrp="1"/>
          </p:cNvSpPr>
          <p:nvPr>
            <p:ph idx="1"/>
          </p:nvPr>
        </p:nvSpPr>
        <p:spPr>
          <a:xfrm>
            <a:off x="677334" y="2160589"/>
            <a:ext cx="3613312" cy="3880773"/>
          </a:xfrm>
        </p:spPr>
        <p:txBody>
          <a:bodyPr/>
          <a:lstStyle/>
          <a:p>
            <a:r>
              <a:rPr lang="en-US" sz="1800" dirty="0"/>
              <a:t>Concrete experiences with isomorphic metaphors generalize therapeutic goals to everyday life.</a:t>
            </a:r>
          </a:p>
          <a:p>
            <a:endParaRPr lang="en-US" sz="1800" dirty="0"/>
          </a:p>
          <a:p>
            <a:r>
              <a:rPr lang="en-US" sz="1800" dirty="0"/>
              <a:t>Activity and metaphor are intentionally chosen by counselor.</a:t>
            </a:r>
          </a:p>
          <a:p>
            <a:endParaRPr lang="en-US" dirty="0"/>
          </a:p>
        </p:txBody>
      </p:sp>
      <p:pic>
        <p:nvPicPr>
          <p:cNvPr id="5" name="Picture 4">
            <a:extLst>
              <a:ext uri="{FF2B5EF4-FFF2-40B4-BE49-F238E27FC236}">
                <a16:creationId xmlns:a16="http://schemas.microsoft.com/office/drawing/2014/main" id="{35688CA6-787D-486E-A132-B62544088E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94478" y="1742536"/>
            <a:ext cx="3708888" cy="4505864"/>
          </a:xfrm>
          <a:prstGeom prst="rect">
            <a:avLst/>
          </a:prstGeom>
        </p:spPr>
      </p:pic>
    </p:spTree>
    <p:extLst>
      <p:ext uri="{BB962C8B-B14F-4D97-AF65-F5344CB8AC3E}">
        <p14:creationId xmlns:p14="http://schemas.microsoft.com/office/powerpoint/2010/main" val="46611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7174-2BF2-416E-B0B7-5197F48D3E98}"/>
              </a:ext>
            </a:extLst>
          </p:cNvPr>
          <p:cNvSpPr>
            <a:spLocks noGrp="1"/>
          </p:cNvSpPr>
          <p:nvPr>
            <p:ph type="title"/>
          </p:nvPr>
        </p:nvSpPr>
        <p:spPr/>
        <p:txBody>
          <a:bodyPr/>
          <a:lstStyle/>
          <a:p>
            <a:r>
              <a:rPr lang="en-US" dirty="0"/>
              <a:t>Natural Feedback</a:t>
            </a:r>
          </a:p>
        </p:txBody>
      </p:sp>
      <p:sp>
        <p:nvSpPr>
          <p:cNvPr id="3" name="Content Placeholder 2">
            <a:extLst>
              <a:ext uri="{FF2B5EF4-FFF2-40B4-BE49-F238E27FC236}">
                <a16:creationId xmlns:a16="http://schemas.microsoft.com/office/drawing/2014/main" id="{F409E1A4-3564-414F-A4BB-7DB821EA13E4}"/>
              </a:ext>
            </a:extLst>
          </p:cNvPr>
          <p:cNvSpPr>
            <a:spLocks noGrp="1"/>
          </p:cNvSpPr>
          <p:nvPr>
            <p:ph idx="1"/>
          </p:nvPr>
        </p:nvSpPr>
        <p:spPr>
          <a:xfrm>
            <a:off x="677334" y="2160589"/>
            <a:ext cx="4680112" cy="3880773"/>
          </a:xfrm>
        </p:spPr>
        <p:txBody>
          <a:bodyPr/>
          <a:lstStyle/>
          <a:p>
            <a:r>
              <a:rPr lang="en-US" dirty="0"/>
              <a:t>The activity and nature are impartial parties in the therapeutic relationship, which encourages introspection. </a:t>
            </a:r>
          </a:p>
          <a:p>
            <a:endParaRPr lang="en-US" dirty="0"/>
          </a:p>
          <a:p>
            <a:r>
              <a:rPr lang="en-US" dirty="0"/>
              <a:t>Consequences are a direct and concrete reaction to their behavior.</a:t>
            </a:r>
          </a:p>
          <a:p>
            <a:endParaRPr lang="en-US" dirty="0"/>
          </a:p>
          <a:p>
            <a:r>
              <a:rPr lang="en-US" dirty="0"/>
              <a:t>Encourages change and reinforces success.</a:t>
            </a:r>
          </a:p>
          <a:p>
            <a:endParaRPr lang="en-US" dirty="0"/>
          </a:p>
        </p:txBody>
      </p:sp>
      <p:pic>
        <p:nvPicPr>
          <p:cNvPr id="5" name="Picture 4">
            <a:extLst>
              <a:ext uri="{FF2B5EF4-FFF2-40B4-BE49-F238E27FC236}">
                <a16:creationId xmlns:a16="http://schemas.microsoft.com/office/drawing/2014/main" id="{EACEBFCF-843D-442B-AFB5-2EF4295E68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5889129" y="2053087"/>
            <a:ext cx="5447085" cy="3484113"/>
          </a:xfrm>
          <a:prstGeom prst="rect">
            <a:avLst/>
          </a:prstGeom>
        </p:spPr>
      </p:pic>
    </p:spTree>
    <p:extLst>
      <p:ext uri="{BB962C8B-B14F-4D97-AF65-F5344CB8AC3E}">
        <p14:creationId xmlns:p14="http://schemas.microsoft.com/office/powerpoint/2010/main" val="11692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8A43-E46C-4B86-92C4-99FA5BF93344}"/>
              </a:ext>
            </a:extLst>
          </p:cNvPr>
          <p:cNvSpPr>
            <a:spLocks noGrp="1"/>
          </p:cNvSpPr>
          <p:nvPr>
            <p:ph type="title"/>
          </p:nvPr>
        </p:nvSpPr>
        <p:spPr>
          <a:xfrm>
            <a:off x="677334" y="609599"/>
            <a:ext cx="8596668" cy="5650523"/>
          </a:xfrm>
        </p:spPr>
        <p:txBody>
          <a:bodyPr/>
          <a:lstStyle/>
          <a:p>
            <a:pPr algn="ctr"/>
            <a:r>
              <a:rPr lang="en-US" dirty="0"/>
              <a:t>Core of AT Processing </a:t>
            </a:r>
            <a:br>
              <a:rPr lang="en-US" dirty="0"/>
            </a:br>
            <a:br>
              <a:rPr lang="en-US" dirty="0"/>
            </a:br>
            <a:br>
              <a:rPr lang="en-US" dirty="0"/>
            </a:br>
            <a:r>
              <a:rPr lang="en-US" dirty="0"/>
              <a:t>What?</a:t>
            </a:r>
            <a:br>
              <a:rPr lang="en-US" dirty="0"/>
            </a:br>
            <a:br>
              <a:rPr lang="en-US" dirty="0"/>
            </a:br>
            <a:r>
              <a:rPr lang="en-US" dirty="0"/>
              <a:t>So what? </a:t>
            </a:r>
            <a:br>
              <a:rPr lang="en-US" dirty="0"/>
            </a:br>
            <a:br>
              <a:rPr lang="en-US" dirty="0"/>
            </a:br>
            <a:r>
              <a:rPr lang="en-US" dirty="0"/>
              <a:t>Now What? </a:t>
            </a:r>
          </a:p>
        </p:txBody>
      </p:sp>
    </p:spTree>
    <p:extLst>
      <p:ext uri="{BB962C8B-B14F-4D97-AF65-F5344CB8AC3E}">
        <p14:creationId xmlns:p14="http://schemas.microsoft.com/office/powerpoint/2010/main" val="32920742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1029</TotalTime>
  <Words>859</Words>
  <Application>Microsoft Office PowerPoint</Application>
  <PresentationFormat>Widescreen</PresentationFormat>
  <Paragraphs>107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What is Adventure Therapy? </vt:lpstr>
      <vt:lpstr>Where Does Adventure Therapy Fit? </vt:lpstr>
      <vt:lpstr>Breaking Down the Definition </vt:lpstr>
      <vt:lpstr>Challenge By Choice always in effect!</vt:lpstr>
      <vt:lpstr>How Does it Work? </vt:lpstr>
      <vt:lpstr>Novel Setting</vt:lpstr>
      <vt:lpstr>Isomorphic Metaphors</vt:lpstr>
      <vt:lpstr>Natural Feedback</vt:lpstr>
      <vt:lpstr>Core of AT Processing    What?  So what?   Now What? </vt:lpstr>
      <vt:lpstr>What? </vt:lpstr>
      <vt:lpstr>So What? </vt:lpstr>
      <vt:lpstr>Now What? </vt:lpstr>
      <vt:lpstr>The Facilitated Wave Model</vt:lpstr>
      <vt:lpstr>GRABBSS Assessment </vt:lpstr>
      <vt:lpstr>Multicultural and International Considerations</vt:lpstr>
      <vt:lpstr>Helpful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Adventure Therapy</dc:title>
  <dc:creator>Tuesdey Spangler</dc:creator>
  <cp:lastModifiedBy>Tuesdey Spangler</cp:lastModifiedBy>
  <cp:revision>14</cp:revision>
  <dcterms:created xsi:type="dcterms:W3CDTF">2021-07-07T01:21:29Z</dcterms:created>
  <dcterms:modified xsi:type="dcterms:W3CDTF">2022-05-07T17:44:10Z</dcterms:modified>
</cp:coreProperties>
</file>